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炒飯、ゆで卵、箸が添えられたボウル1杯のサラ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サーモンケーキ、サラダ、フムスが入ったボウル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パセリバター、煎りヘーゼルナッツ、削ったパルメザンチーズがかかったパッパルデッレパスタ1皿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炒飯、ゆで卵、箸が添えられたボウル1杯のサラ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61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2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0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9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四角形"/>
          <p:cNvSpPr/>
          <p:nvPr/>
        </p:nvSpPr>
        <p:spPr>
          <a:xfrm>
            <a:off x="3040927" y="13461711"/>
            <a:ext cx="18302146" cy="2641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" name="四角形"/>
          <p:cNvSpPr/>
          <p:nvPr/>
        </p:nvSpPr>
        <p:spPr>
          <a:xfrm>
            <a:off x="3040927" y="-25401"/>
            <a:ext cx="18302146" cy="26410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0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1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9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00" name="スライド番号"/>
          <p:cNvSpPr txBox="1"/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08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09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パセリバター、煎りヘーゼルナッツ、削ったパルメザンチーズがかかったパッパルデッレパスタ1皿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fontopo.com/?p=514" TargetMode="External"/><Relationship Id="rId6" Type="http://schemas.openxmlformats.org/officeDocument/2006/relationships/hyperlink" Target="https://15jamrecipe.jimdofree.com/%E3%83%84%E3%83%BC%E3%83%AB/%E3%83%95%E3%82%A9%E3%83%B3%E3%83%88-truetype/" TargetMode="External"/><Relationship Id="rId7" Type="http://schemas.openxmlformats.org/officeDocument/2006/relationships/hyperlink" Target="https://ichigojam.net/" TargetMode="External"/><Relationship Id="rId8" Type="http://schemas.openxmlformats.org/officeDocument/2006/relationships/hyperlink" Target="https://15jamrecipe.jimdofree.com/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3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8.png"/><Relationship Id="rId3" Type="http://schemas.openxmlformats.org/officeDocument/2006/relationships/hyperlink" Target="http://ichigojam.net/IchigoJam.html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9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0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73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tif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6.png"/><Relationship Id="rId3" Type="http://schemas.openxmlformats.org/officeDocument/2006/relationships/image" Target="../media/image9.tif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7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1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2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8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tif"/><Relationship Id="rId3" Type="http://schemas.openxmlformats.org/officeDocument/2006/relationships/image" Target="../media/image2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tif"/><Relationship Id="rId3" Type="http://schemas.openxmlformats.org/officeDocument/2006/relationships/image" Target="../media/image2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8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tif"/><Relationship Id="rId3" Type="http://schemas.openxmlformats.org/officeDocument/2006/relationships/image" Target="../media/image13.png"/><Relationship Id="rId4" Type="http://schemas.openxmlformats.org/officeDocument/2006/relationships/image" Target="../media/image2.tif"/><Relationship Id="rId5" Type="http://schemas.openxmlformats.org/officeDocument/2006/relationships/image" Target="../media/image14.png"/><Relationship Id="rId6" Type="http://schemas.openxmlformats.org/officeDocument/2006/relationships/image" Target="../media/image6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3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7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6.png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8.png"/><Relationship Id="rId3" Type="http://schemas.openxmlformats.org/officeDocument/2006/relationships/image" Target="../media/image2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3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24.png"/><Relationship Id="rId8" Type="http://schemas.openxmlformats.org/officeDocument/2006/relationships/image" Target="../media/image45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2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はじめてのプログラミング…"/>
          <p:cNvSpPr txBox="1"/>
          <p:nvPr>
            <p:ph type="ctrTitle"/>
          </p:nvPr>
        </p:nvSpPr>
        <p:spPr>
          <a:xfrm>
            <a:off x="706344" y="2966946"/>
            <a:ext cx="13136959" cy="43441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 algn="ctr" defTabSz="584200">
              <a:lnSpc>
                <a:spcPct val="100000"/>
              </a:lnSpc>
              <a:defRPr spc="0"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sp>
        <p:nvSpPr>
          <p:cNvPr id="219" name="四角形"/>
          <p:cNvSpPr/>
          <p:nvPr/>
        </p:nvSpPr>
        <p:spPr>
          <a:xfrm>
            <a:off x="-907410" y="-181005"/>
            <a:ext cx="26701732" cy="11267850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12365373" y="4680156"/>
            <a:ext cx="12483318" cy="721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876943" y="4662601"/>
            <a:ext cx="13285566" cy="725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28489" y="12016236"/>
            <a:ext cx="3379000" cy="1126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ttps://ichigojam.net/"/>
          <p:cNvSpPr txBox="1"/>
          <p:nvPr/>
        </p:nvSpPr>
        <p:spPr>
          <a:xfrm>
            <a:off x="20023888" y="13172182"/>
            <a:ext cx="422643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24" name="FONT: こども丸ゴシック…"/>
          <p:cNvSpPr txBox="1"/>
          <p:nvPr/>
        </p:nvSpPr>
        <p:spPr>
          <a:xfrm>
            <a:off x="251054" y="12266624"/>
            <a:ext cx="1605343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3000">
                <a:solidFill>
                  <a:srgbClr val="000000"/>
                </a:solidFill>
              </a:defRPr>
            </a:pPr>
            <a:r>
              <a:t>FONT: </a:t>
            </a:r>
            <a:r>
              <a:rPr u="sng">
                <a:hlinkClick r:id="rId5" invalidUrl="" action="" tgtFrame="" tooltip="" history="1" highlightClick="0" endSnd="0"/>
              </a:rPr>
              <a:t>こども丸ゴシック</a:t>
            </a:r>
          </a:p>
          <a:p>
            <a:pPr algn="l" defTabSz="584200">
              <a:defRPr sz="3000">
                <a:solidFill>
                  <a:srgbClr val="000000"/>
                </a:solidFill>
              </a:defRPr>
            </a:pPr>
            <a:r>
              <a:t>FONT: </a:t>
            </a:r>
            <a:r>
              <a:rPr u="sng">
                <a:hlinkClick r:id="rId6" invalidUrl="" action="" tgtFrame="" tooltip="" history="1" highlightClick="0" endSnd="0"/>
              </a:rPr>
              <a:t>IchigoJam 1.4</a:t>
            </a:r>
            <a:r>
              <a:t> / </a:t>
            </a:r>
            <a:r>
              <a:rPr u="sng">
                <a:hlinkClick r:id="rId6" invalidUrl="" action="" tgtFrame="" tooltip="" history="1" highlightClick="0" endSnd="0"/>
              </a:rPr>
              <a:t>IchigoJam-GRAPH</a:t>
            </a:r>
            <a:r>
              <a:t>  CC BY </a:t>
            </a:r>
            <a:r>
              <a:rPr u="sng">
                <a:hlinkClick r:id="rId7" invalidUrl="" action="" tgtFrame="" tooltip="" history="1" highlightClick="0" endSnd="0"/>
              </a:rPr>
              <a:t>IchigoJam</a:t>
            </a:r>
            <a:r>
              <a:t> / </a:t>
            </a:r>
            <a:r>
              <a:rPr u="sng">
                <a:hlinkClick r:id="rId8" invalidUrl="" action="" tgtFrame="" tooltip="" history="1" highlightClick="0" endSnd="0"/>
              </a:rPr>
              <a:t>🎈 BALLOON | FU-SEN</a:t>
            </a:r>
          </a:p>
        </p:txBody>
      </p:sp>
      <p:sp>
        <p:nvSpPr>
          <p:cNvPr id="225" name="First Programming with IchigoJam…"/>
          <p:cNvSpPr txBox="1"/>
          <p:nvPr/>
        </p:nvSpPr>
        <p:spPr>
          <a:xfrm>
            <a:off x="-1" y="-473849"/>
            <a:ext cx="24384001" cy="564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8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First Programming with IchigoJam</a:t>
            </a:r>
            <a:endParaRPr sz="5000"/>
          </a:p>
          <a:p>
            <a:pPr defTabSz="584200"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93" y="122504"/>
            <a:ext cx="17828802" cy="9291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99721" y="6147839"/>
            <a:ext cx="11541422" cy="7179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91404" y="179942"/>
            <a:ext cx="8747639" cy="5010667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Latest Version…"/>
          <p:cNvSpPr txBox="1"/>
          <p:nvPr>
            <p:ph type="title"/>
          </p:nvPr>
        </p:nvSpPr>
        <p:spPr>
          <a:xfrm>
            <a:off x="217750" y="9270656"/>
            <a:ext cx="12266827" cy="4149982"/>
          </a:xfrm>
          <a:prstGeom prst="rect">
            <a:avLst/>
          </a:prstGeom>
        </p:spPr>
        <p:txBody>
          <a:bodyPr/>
          <a:lstStyle/>
          <a:p>
            <a:pPr defTabSz="780454">
              <a:defRPr sz="10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Latest Version</a:t>
            </a:r>
          </a:p>
          <a:p>
            <a:pPr defTabSz="780454">
              <a:defRPr sz="10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角丸四角形"/>
          <p:cNvSpPr/>
          <p:nvPr/>
        </p:nvSpPr>
        <p:spPr>
          <a:xfrm>
            <a:off x="5453899" y="2509902"/>
            <a:ext cx="4476700" cy="3153361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44" name="角丸四角形"/>
          <p:cNvSpPr/>
          <p:nvPr/>
        </p:nvSpPr>
        <p:spPr>
          <a:xfrm>
            <a:off x="5453899" y="10160144"/>
            <a:ext cx="4476700" cy="3153361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45" name="角丸四角形"/>
          <p:cNvSpPr/>
          <p:nvPr/>
        </p:nvSpPr>
        <p:spPr>
          <a:xfrm>
            <a:off x="10685167" y="6350010"/>
            <a:ext cx="4476700" cy="3153361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46" name="App by chains"/>
          <p:cNvSpPr txBox="1"/>
          <p:nvPr>
            <p:ph type="title"/>
          </p:nvPr>
        </p:nvSpPr>
        <p:spPr>
          <a:xfrm>
            <a:off x="3529877" y="195290"/>
            <a:ext cx="17522026" cy="225623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App by chains</a:t>
            </a:r>
          </a:p>
        </p:txBody>
      </p:sp>
      <p:sp>
        <p:nvSpPr>
          <p:cNvPr id="1347" name="Setup"/>
          <p:cNvSpPr/>
          <p:nvPr/>
        </p:nvSpPr>
        <p:spPr>
          <a:xfrm>
            <a:off x="6091844" y="3527676"/>
            <a:ext cx="3502849" cy="9835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48" name="Loop"/>
          <p:cNvSpPr/>
          <p:nvPr/>
        </p:nvSpPr>
        <p:spPr>
          <a:xfrm>
            <a:off x="6091844" y="4468270"/>
            <a:ext cx="3502849" cy="983590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49" name="Title"/>
          <p:cNvSpPr txBox="1"/>
          <p:nvPr/>
        </p:nvSpPr>
        <p:spPr>
          <a:xfrm>
            <a:off x="5741601" y="2707799"/>
            <a:ext cx="114372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350" name="Setup"/>
          <p:cNvSpPr/>
          <p:nvPr/>
        </p:nvSpPr>
        <p:spPr>
          <a:xfrm>
            <a:off x="6091844" y="7367784"/>
            <a:ext cx="3502849" cy="98359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51" name="Loop"/>
          <p:cNvSpPr/>
          <p:nvPr/>
        </p:nvSpPr>
        <p:spPr>
          <a:xfrm>
            <a:off x="6091844" y="8308378"/>
            <a:ext cx="3502849" cy="983591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52" name="角丸四角形"/>
          <p:cNvSpPr/>
          <p:nvPr/>
        </p:nvSpPr>
        <p:spPr>
          <a:xfrm>
            <a:off x="5453899" y="6350010"/>
            <a:ext cx="4476700" cy="3153361"/>
          </a:xfrm>
          <a:prstGeom prst="roundRect">
            <a:avLst>
              <a:gd name="adj" fmla="val 14046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53" name="Main"/>
          <p:cNvSpPr txBox="1"/>
          <p:nvPr/>
        </p:nvSpPr>
        <p:spPr>
          <a:xfrm>
            <a:off x="5741601" y="6476469"/>
            <a:ext cx="131171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Main</a:t>
            </a:r>
          </a:p>
        </p:txBody>
      </p:sp>
      <p:sp>
        <p:nvSpPr>
          <p:cNvPr id="1354" name="Setup"/>
          <p:cNvSpPr/>
          <p:nvPr/>
        </p:nvSpPr>
        <p:spPr>
          <a:xfrm>
            <a:off x="6091844" y="11177918"/>
            <a:ext cx="3502849" cy="98359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55" name="Loop"/>
          <p:cNvSpPr/>
          <p:nvPr/>
        </p:nvSpPr>
        <p:spPr>
          <a:xfrm>
            <a:off x="6091844" y="12118512"/>
            <a:ext cx="3502849" cy="983590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56" name="Ending"/>
          <p:cNvSpPr txBox="1"/>
          <p:nvPr/>
        </p:nvSpPr>
        <p:spPr>
          <a:xfrm>
            <a:off x="5741601" y="10358041"/>
            <a:ext cx="181646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Ending</a:t>
            </a:r>
          </a:p>
        </p:txBody>
      </p:sp>
      <p:sp>
        <p:nvSpPr>
          <p:cNvPr id="1357" name="Setup"/>
          <p:cNvSpPr/>
          <p:nvPr/>
        </p:nvSpPr>
        <p:spPr>
          <a:xfrm>
            <a:off x="11323111" y="7367784"/>
            <a:ext cx="3502848" cy="98359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58" name="Loop"/>
          <p:cNvSpPr/>
          <p:nvPr/>
        </p:nvSpPr>
        <p:spPr>
          <a:xfrm>
            <a:off x="11323111" y="8308378"/>
            <a:ext cx="3502848" cy="983591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59" name="Gameover"/>
          <p:cNvSpPr txBox="1"/>
          <p:nvPr/>
        </p:nvSpPr>
        <p:spPr>
          <a:xfrm>
            <a:off x="10972868" y="6547908"/>
            <a:ext cx="264573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Gameover</a:t>
            </a:r>
          </a:p>
        </p:txBody>
      </p:sp>
      <p:sp>
        <p:nvSpPr>
          <p:cNvPr id="1360" name="矢印"/>
          <p:cNvSpPr/>
          <p:nvPr/>
        </p:nvSpPr>
        <p:spPr>
          <a:xfrm rot="5400000">
            <a:off x="7352921" y="5741430"/>
            <a:ext cx="678657" cy="589733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1" name="矢印"/>
          <p:cNvSpPr/>
          <p:nvPr/>
        </p:nvSpPr>
        <p:spPr>
          <a:xfrm rot="5400000">
            <a:off x="7352920" y="9520383"/>
            <a:ext cx="678657" cy="589732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2" name="矢印"/>
          <p:cNvSpPr/>
          <p:nvPr/>
        </p:nvSpPr>
        <p:spPr>
          <a:xfrm>
            <a:off x="9965531" y="7737443"/>
            <a:ext cx="678656" cy="589732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3" name="線"/>
          <p:cNvSpPr/>
          <p:nvPr/>
        </p:nvSpPr>
        <p:spPr>
          <a:xfrm flipH="1" flipV="1">
            <a:off x="9935300" y="9539090"/>
            <a:ext cx="2695558" cy="1499464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64" name="You made here"/>
          <p:cNvSpPr txBox="1"/>
          <p:nvPr/>
        </p:nvSpPr>
        <p:spPr>
          <a:xfrm>
            <a:off x="12216524" y="10608707"/>
            <a:ext cx="9468006" cy="225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You made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Let’s customize!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Let’s customize!</a:t>
            </a:r>
          </a:p>
        </p:txBody>
      </p:sp>
      <p:pic>
        <p:nvPicPr>
          <p:cNvPr id="13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10 CLS:X=15…"/>
          <p:cNvSpPr txBox="1"/>
          <p:nvPr/>
        </p:nvSpPr>
        <p:spPr>
          <a:xfrm>
            <a:off x="996741" y="1033462"/>
            <a:ext cx="22987244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rgbClr val="C82506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70" name="Become harder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Become harder</a:t>
            </a:r>
          </a:p>
        </p:txBody>
      </p:sp>
      <p:sp>
        <p:nvSpPr>
          <p:cNvPr id="1371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  <p:grpSp>
        <p:nvGrpSpPr>
          <p:cNvPr id="1375" name="グループ"/>
          <p:cNvGrpSpPr/>
          <p:nvPr/>
        </p:nvGrpSpPr>
        <p:grpSpPr>
          <a:xfrm>
            <a:off x="21476334" y="2908077"/>
            <a:ext cx="760556" cy="790420"/>
            <a:chOff x="0" y="0"/>
            <a:chExt cx="760555" cy="790418"/>
          </a:xfrm>
        </p:grpSpPr>
        <p:sp>
          <p:nvSpPr>
            <p:cNvPr id="1372" name="四角形"/>
            <p:cNvSpPr/>
            <p:nvPr/>
          </p:nvSpPr>
          <p:spPr>
            <a:xfrm>
              <a:off x="0" y="0"/>
              <a:ext cx="760556" cy="79041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73" name="線"/>
            <p:cNvSpPr/>
            <p:nvPr/>
          </p:nvSpPr>
          <p:spPr>
            <a:xfrm flipH="1" flipV="1">
              <a:off x="108151" y="533770"/>
              <a:ext cx="47068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74" name="線"/>
            <p:cNvSpPr/>
            <p:nvPr/>
          </p:nvSpPr>
          <p:spPr>
            <a:xfrm flipH="1">
              <a:off x="556182" y="214532"/>
              <a:ext cx="2487" cy="3493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10 CLS:X=15…"/>
          <p:cNvSpPr txBox="1"/>
          <p:nvPr/>
        </p:nvSpPr>
        <p:spPr>
          <a:xfrm>
            <a:off x="993333" y="1035553"/>
            <a:ext cx="24384001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rgbClr val="C82506"/>
                </a:solidFill>
              </a:rPr>
              <a:t>6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78" name="Become easier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Become easier</a:t>
            </a:r>
          </a:p>
        </p:txBody>
      </p:sp>
      <p:grpSp>
        <p:nvGrpSpPr>
          <p:cNvPr id="1382" name="グループ"/>
          <p:cNvGrpSpPr/>
          <p:nvPr/>
        </p:nvGrpSpPr>
        <p:grpSpPr>
          <a:xfrm>
            <a:off x="9109426" y="3838731"/>
            <a:ext cx="586624" cy="609658"/>
            <a:chOff x="0" y="0"/>
            <a:chExt cx="586622" cy="609656"/>
          </a:xfrm>
        </p:grpSpPr>
        <p:sp>
          <p:nvSpPr>
            <p:cNvPr id="1379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0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1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383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10 CLS:X=15:CLT…"/>
          <p:cNvSpPr txBox="1"/>
          <p:nvPr/>
        </p:nvSpPr>
        <p:spPr>
          <a:xfrm>
            <a:off x="307533" y="1035553"/>
            <a:ext cx="24384001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:CLT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?TICK():</a:t>
            </a:r>
            <a:r>
              <a:t>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</p:txBody>
      </p:sp>
      <p:sp>
        <p:nvSpPr>
          <p:cNvPr id="1386" name="Add a score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Add a score</a:t>
            </a:r>
          </a:p>
        </p:txBody>
      </p:sp>
      <p:grpSp>
        <p:nvGrpSpPr>
          <p:cNvPr id="1390" name="グループ"/>
          <p:cNvGrpSpPr/>
          <p:nvPr/>
        </p:nvGrpSpPr>
        <p:grpSpPr>
          <a:xfrm>
            <a:off x="13997495" y="1168371"/>
            <a:ext cx="586624" cy="609658"/>
            <a:chOff x="0" y="0"/>
            <a:chExt cx="586622" cy="609656"/>
          </a:xfrm>
        </p:grpSpPr>
        <p:sp>
          <p:nvSpPr>
            <p:cNvPr id="1387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8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9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94" name="グループ"/>
          <p:cNvGrpSpPr/>
          <p:nvPr/>
        </p:nvGrpSpPr>
        <p:grpSpPr>
          <a:xfrm>
            <a:off x="23518406" y="6553172"/>
            <a:ext cx="586623" cy="609657"/>
            <a:chOff x="0" y="0"/>
            <a:chExt cx="586622" cy="609656"/>
          </a:xfrm>
        </p:grpSpPr>
        <p:sp>
          <p:nvSpPr>
            <p:cNvPr id="1391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2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3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395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10 CLT:CLS:X=15…"/>
          <p:cNvSpPr txBox="1"/>
          <p:nvPr/>
        </p:nvSpPr>
        <p:spPr>
          <a:xfrm>
            <a:off x="439922" y="1394016"/>
            <a:ext cx="23844313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rgbClr val="C82506"/>
                </a:solidFill>
              </a:rPr>
              <a:t>10-TICK()/120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98" name="Slow to Fast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Slow to Fast</a:t>
            </a:r>
          </a:p>
        </p:txBody>
      </p:sp>
      <p:grpSp>
        <p:nvGrpSpPr>
          <p:cNvPr id="1402" name="グループ"/>
          <p:cNvGrpSpPr/>
          <p:nvPr/>
        </p:nvGrpSpPr>
        <p:grpSpPr>
          <a:xfrm>
            <a:off x="19372715" y="4181401"/>
            <a:ext cx="586623" cy="609657"/>
            <a:chOff x="0" y="0"/>
            <a:chExt cx="586622" cy="609656"/>
          </a:xfrm>
        </p:grpSpPr>
        <p:sp>
          <p:nvSpPr>
            <p:cNvPr id="1399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0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1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403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10 CLT:CLS:X=15:PLAY”$CDE2&quot;…"/>
          <p:cNvSpPr txBox="1"/>
          <p:nvPr/>
        </p:nvSpPr>
        <p:spPr>
          <a:xfrm>
            <a:off x="315113" y="2239962"/>
            <a:ext cx="25292728" cy="677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rgbClr val="C82506"/>
                </a:solidFill>
              </a:rPr>
              <a:t>:PLAY”$CDE2"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406" name="Add a sound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Add a sound</a:t>
            </a:r>
          </a:p>
        </p:txBody>
      </p:sp>
      <p:grpSp>
        <p:nvGrpSpPr>
          <p:cNvPr id="1410" name="グループ"/>
          <p:cNvGrpSpPr/>
          <p:nvPr/>
        </p:nvGrpSpPr>
        <p:grpSpPr>
          <a:xfrm>
            <a:off x="20337183" y="2358703"/>
            <a:ext cx="586623" cy="609657"/>
            <a:chOff x="0" y="0"/>
            <a:chExt cx="586622" cy="609656"/>
          </a:xfrm>
        </p:grpSpPr>
        <p:sp>
          <p:nvSpPr>
            <p:cNvPr id="1407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8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9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414" name="グループ"/>
          <p:cNvGrpSpPr/>
          <p:nvPr/>
        </p:nvGrpSpPr>
        <p:grpSpPr>
          <a:xfrm>
            <a:off x="23619486" y="6917049"/>
            <a:ext cx="586624" cy="609657"/>
            <a:chOff x="0" y="0"/>
            <a:chExt cx="586622" cy="609656"/>
          </a:xfrm>
        </p:grpSpPr>
        <p:sp>
          <p:nvSpPr>
            <p:cNvPr id="1411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12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13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415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10 CLS:X=15…"/>
          <p:cNvSpPr txBox="1"/>
          <p:nvPr/>
        </p:nvSpPr>
        <p:spPr>
          <a:xfrm>
            <a:off x="307533" y="591053"/>
            <a:ext cx="24384001" cy="903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 defTabSz="821531">
              <a:defRPr sz="7000">
                <a:solidFill>
                  <a:schemeClr val="accent5">
                    <a:lumOff val="-29866"/>
                  </a:schemeClr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33 BEEP RND(15)</a:t>
            </a:r>
            <a:br/>
          </a:p>
        </p:txBody>
      </p:sp>
      <p:sp>
        <p:nvSpPr>
          <p:cNvPr id="1418" name="BGM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</a:t>
            </a:r>
          </a:p>
        </p:txBody>
      </p:sp>
      <p:grpSp>
        <p:nvGrpSpPr>
          <p:cNvPr id="1422" name="グループ"/>
          <p:cNvGrpSpPr/>
          <p:nvPr/>
        </p:nvGrpSpPr>
        <p:grpSpPr>
          <a:xfrm>
            <a:off x="13719677" y="7921521"/>
            <a:ext cx="586623" cy="609658"/>
            <a:chOff x="0" y="0"/>
            <a:chExt cx="586622" cy="609656"/>
          </a:xfrm>
        </p:grpSpPr>
        <p:sp>
          <p:nvSpPr>
            <p:cNvPr id="1419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0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1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423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5 CLS:LC 10,10:?”DOWNSTREAM”…"/>
          <p:cNvSpPr txBox="1"/>
          <p:nvPr/>
        </p:nvSpPr>
        <p:spPr>
          <a:xfrm>
            <a:off x="447227" y="4895137"/>
            <a:ext cx="23851668" cy="2466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 CLS:LC 10,10:?”DOWNSTREAM”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 LC 7,14:?”PRESS KEY TO START”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 IF INKEY()=0 GOTO7</a:t>
            </a:r>
          </a:p>
        </p:txBody>
      </p:sp>
      <p:sp>
        <p:nvSpPr>
          <p:cNvPr id="1426" name="Title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427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34 IF TICK()&gt;999 ?”CLEAR!”:END"/>
          <p:cNvSpPr txBox="1"/>
          <p:nvPr/>
        </p:nvSpPr>
        <p:spPr>
          <a:xfrm>
            <a:off x="755885" y="5641777"/>
            <a:ext cx="23241147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34 IF TICK()&gt;999 ?”CLEAR!”:END</a:t>
            </a:r>
          </a:p>
        </p:txBody>
      </p:sp>
      <p:sp>
        <p:nvSpPr>
          <p:cNvPr id="1430" name="Ending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Ending</a:t>
            </a:r>
          </a:p>
        </p:txBody>
      </p:sp>
      <p:sp>
        <p:nvSpPr>
          <p:cNvPr id="1431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3758" y="4067559"/>
            <a:ext cx="13083600" cy="83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IchigoJam P…"/>
          <p:cNvSpPr txBox="1"/>
          <p:nvPr>
            <p:ph type="title"/>
          </p:nvPr>
        </p:nvSpPr>
        <p:spPr>
          <a:xfrm>
            <a:off x="2922166" y="197447"/>
            <a:ext cx="17766783" cy="3307173"/>
          </a:xfrm>
          <a:prstGeom prst="rect">
            <a:avLst/>
          </a:prstGeom>
        </p:spPr>
        <p:txBody>
          <a:bodyPr/>
          <a:lstStyle/>
          <a:p>
            <a:pPr defTabSz="591502">
              <a:defRPr sz="8064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P</a:t>
            </a:r>
          </a:p>
          <a:p>
            <a:pPr defTabSz="591502">
              <a:defRPr sz="8064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featuring Raspberry Pi Pico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31 IF BTN(32) CLS"/>
          <p:cNvSpPr txBox="1"/>
          <p:nvPr/>
        </p:nvSpPr>
        <p:spPr>
          <a:xfrm>
            <a:off x="755885" y="5641777"/>
            <a:ext cx="23238736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31 IF BTN(32) CLS</a:t>
            </a:r>
          </a:p>
        </p:txBody>
      </p:sp>
      <p:sp>
        <p:nvSpPr>
          <p:cNvPr id="1434" name="SPACE key…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SPACE key</a:t>
            </a:r>
          </a:p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as the bomb </a:t>
            </a:r>
          </a:p>
        </p:txBody>
      </p:sp>
      <p:sp>
        <p:nvSpPr>
          <p:cNvPr id="1435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15 L=1…"/>
          <p:cNvSpPr txBox="1"/>
          <p:nvPr/>
        </p:nvSpPr>
        <p:spPr>
          <a:xfrm>
            <a:off x="755885" y="4479727"/>
            <a:ext cx="23238736" cy="324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L=1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LC RND(32),23:?”%”;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N=SCR(X,5):IF N IF N=36 L=L+1 ELSE L=L-1:IF L=0 END</a:t>
            </a:r>
          </a:p>
        </p:txBody>
      </p:sp>
      <p:sp>
        <p:nvSpPr>
          <p:cNvPr id="1438" name="Life up item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Life up item</a:t>
            </a:r>
          </a:p>
        </p:txBody>
      </p:sp>
      <p:sp>
        <p:nvSpPr>
          <p:cNvPr id="1439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AVE1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4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443" name="F3, 1, Enter key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F3, 1, Enter key</a:t>
            </a:r>
          </a:p>
        </p:txBody>
      </p:sp>
      <p:sp>
        <p:nvSpPr>
          <p:cNvPr id="1444" name="To save（0〜99, 100 files）"/>
          <p:cNvSpPr txBox="1"/>
          <p:nvPr>
            <p:ph type="title"/>
          </p:nvPr>
        </p:nvSpPr>
        <p:spPr>
          <a:xfrm>
            <a:off x="3461370" y="3673078"/>
            <a:ext cx="14004974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788669">
              <a:defRPr sz="671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save（0〜99, 100 files）</a:t>
            </a:r>
          </a:p>
        </p:txBody>
      </p:sp>
      <p:pic>
        <p:nvPicPr>
          <p:cNvPr id="14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円形"/>
          <p:cNvSpPr/>
          <p:nvPr/>
        </p:nvSpPr>
        <p:spPr>
          <a:xfrm>
            <a:off x="4425027" y="9915336"/>
            <a:ext cx="1286249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47" name="F3"/>
          <p:cNvSpPr txBox="1"/>
          <p:nvPr/>
        </p:nvSpPr>
        <p:spPr>
          <a:xfrm>
            <a:off x="4610323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451" name="グループ"/>
          <p:cNvGrpSpPr/>
          <p:nvPr/>
        </p:nvGrpSpPr>
        <p:grpSpPr>
          <a:xfrm>
            <a:off x="9256914" y="6206420"/>
            <a:ext cx="1253925" cy="1303159"/>
            <a:chOff x="0" y="0"/>
            <a:chExt cx="1253923" cy="1303158"/>
          </a:xfrm>
        </p:grpSpPr>
        <p:sp>
          <p:nvSpPr>
            <p:cNvPr id="1448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49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0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FILES4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FILES4</a:t>
            </a:r>
          </a:p>
        </p:txBody>
      </p:sp>
      <p:pic>
        <p:nvPicPr>
          <p:cNvPr id="145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To check your storage"/>
          <p:cNvSpPr txBox="1"/>
          <p:nvPr>
            <p:ph type="title"/>
          </p:nvPr>
        </p:nvSpPr>
        <p:spPr>
          <a:xfrm>
            <a:off x="2881390" y="3616958"/>
            <a:ext cx="14004974" cy="180333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check your storage</a:t>
            </a:r>
          </a:p>
        </p:txBody>
      </p:sp>
      <p:pic>
        <p:nvPicPr>
          <p:cNvPr id="145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0" name="グループ"/>
          <p:cNvGrpSpPr/>
          <p:nvPr/>
        </p:nvGrpSpPr>
        <p:grpSpPr>
          <a:xfrm>
            <a:off x="10223985" y="6114860"/>
            <a:ext cx="1253924" cy="1303160"/>
            <a:chOff x="0" y="0"/>
            <a:chExt cx="1253923" cy="1303158"/>
          </a:xfrm>
        </p:grpSpPr>
        <p:sp>
          <p:nvSpPr>
            <p:cNvPr id="145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09" y="230078"/>
            <a:ext cx="12299914" cy="1360505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https://fukuno.jig.jp/app/IchigoJam/"/>
          <p:cNvSpPr txBox="1"/>
          <p:nvPr/>
        </p:nvSpPr>
        <p:spPr>
          <a:xfrm>
            <a:off x="12316611" y="8262370"/>
            <a:ext cx="1160653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https://fukuno.jig.jp/app/IchigoJam/</a:t>
            </a:r>
          </a:p>
        </p:txBody>
      </p:sp>
      <p:sp>
        <p:nvSpPr>
          <p:cNvPr id="1464" name="on your PC / smartphone…"/>
          <p:cNvSpPr txBox="1"/>
          <p:nvPr/>
        </p:nvSpPr>
        <p:spPr>
          <a:xfrm>
            <a:off x="12417386" y="3339132"/>
            <a:ext cx="11404982" cy="274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</a:defRPr>
            </a:pPr>
            <a:r>
              <a:t>on your PC / smartphone</a:t>
            </a:r>
          </a:p>
          <a:p>
            <a:pPr defTabSz="821531">
              <a:defRPr sz="10000">
                <a:solidFill>
                  <a:srgbClr val="000000"/>
                </a:solidFill>
              </a:defRPr>
            </a:pPr>
            <a:r>
              <a:t>IchigoJam web</a:t>
            </a:r>
          </a:p>
        </p:txBody>
      </p:sp>
      <p:sp>
        <p:nvSpPr>
          <p:cNvPr id="1465" name="DEMO"/>
          <p:cNvSpPr txBox="1"/>
          <p:nvPr/>
        </p:nvSpPr>
        <p:spPr>
          <a:xfrm>
            <a:off x="16047554" y="10823614"/>
            <a:ext cx="414464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-86311"/>
            <a:ext cx="13432232" cy="7629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7250" y="7532747"/>
            <a:ext cx="11699604" cy="6521092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Mail notification if catch…"/>
          <p:cNvSpPr txBox="1"/>
          <p:nvPr/>
        </p:nvSpPr>
        <p:spPr>
          <a:xfrm>
            <a:off x="1286272" y="8349650"/>
            <a:ext cx="7713981" cy="456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Mail notification if catch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Boars IoT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by Mr. Tanikawa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65 years old man</a:t>
            </a:r>
          </a:p>
          <a:p>
            <a:pPr defTabSz="821531">
              <a:defRPr sz="4800">
                <a:solidFill>
                  <a:srgbClr val="000000"/>
                </a:solidFill>
              </a:defRPr>
            </a:pPr>
            <a:r>
              <a:t>with IchigoJam</a:t>
            </a:r>
          </a:p>
        </p:txBody>
      </p:sp>
      <p:sp>
        <p:nvSpPr>
          <p:cNvPr id="1470" name="NHK…"/>
          <p:cNvSpPr txBox="1"/>
          <p:nvPr/>
        </p:nvSpPr>
        <p:spPr>
          <a:xfrm>
            <a:off x="16946725" y="1910975"/>
            <a:ext cx="6100446" cy="363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NHK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Ohayo Nippon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（Tokai Hokuriku）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0447" y="3039103"/>
            <a:ext cx="16162349" cy="6880258"/>
          </a:xfrm>
          <a:prstGeom prst="rect">
            <a:avLst/>
          </a:prstGeom>
          <a:ln w="12700">
            <a:miter lim="400000"/>
          </a:ln>
        </p:spPr>
      </p:pic>
      <p:sp>
        <p:nvSpPr>
          <p:cNvPr id="1473" name="IoT x Fire Alarm by SO-DEN"/>
          <p:cNvSpPr txBox="1"/>
          <p:nvPr/>
        </p:nvSpPr>
        <p:spPr>
          <a:xfrm>
            <a:off x="4866352" y="615950"/>
            <a:ext cx="17202862" cy="138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9800">
                <a:solidFill>
                  <a:srgbClr val="000000"/>
                </a:solidFill>
              </a:defRPr>
            </a:lvl1pPr>
          </a:lstStyle>
          <a:p>
            <a:pPr/>
            <a:r>
              <a:t>IoT x Fire Alarm by SO-DEN</a:t>
            </a:r>
          </a:p>
        </p:txBody>
      </p:sp>
      <p:pic>
        <p:nvPicPr>
          <p:cNvPr id="147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6318" y="9203618"/>
            <a:ext cx="8648979" cy="4796108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IchigoJam programmed by…"/>
          <p:cNvSpPr txBox="1"/>
          <p:nvPr/>
        </p:nvSpPr>
        <p:spPr>
          <a:xfrm>
            <a:off x="12439520" y="10955040"/>
            <a:ext cx="11292590" cy="1901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5500">
                <a:solidFill>
                  <a:srgbClr val="000000"/>
                </a:solidFill>
              </a:defRPr>
            </a:pPr>
            <a:r>
              <a:t>IchigoJam programmed by</a:t>
            </a:r>
          </a:p>
          <a:p>
            <a:pPr algn="l" defTabSz="821531">
              <a:defRPr sz="5500">
                <a:solidFill>
                  <a:srgbClr val="000000"/>
                </a:solidFill>
              </a:defRPr>
            </a:pPr>
            <a:r>
              <a:t>Mr. Tone, a president of SO-DE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7102830"/>
            <a:ext cx="12207163" cy="664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3020" y="3479601"/>
            <a:ext cx="13122715" cy="5270599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AC auto control by temperature"/>
          <p:cNvSpPr txBox="1"/>
          <p:nvPr/>
        </p:nvSpPr>
        <p:spPr>
          <a:xfrm>
            <a:off x="2202840" y="595808"/>
            <a:ext cx="19978320" cy="138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9800">
                <a:solidFill>
                  <a:srgbClr val="000000"/>
                </a:solidFill>
              </a:defRPr>
            </a:lvl1pPr>
          </a:lstStyle>
          <a:p>
            <a:pPr/>
            <a:r>
              <a:t>AC auto control by temperature</a:t>
            </a:r>
          </a:p>
        </p:txBody>
      </p:sp>
      <p:sp>
        <p:nvSpPr>
          <p:cNvPr id="1480" name="Hearstroke…"/>
          <p:cNvSpPr txBox="1"/>
          <p:nvPr/>
        </p:nvSpPr>
        <p:spPr>
          <a:xfrm>
            <a:off x="16039591" y="9440167"/>
            <a:ext cx="5061078" cy="236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</a:defRPr>
            </a:pPr>
            <a:r>
              <a:t>Hearstroke</a:t>
            </a:r>
          </a:p>
          <a:p>
            <a:pPr algn="l" defTabSz="821531">
              <a:defRPr sz="7000">
                <a:solidFill>
                  <a:srgbClr val="000000"/>
                </a:solidFill>
              </a:defRPr>
            </a:pPr>
            <a:r>
              <a:t>measures</a:t>
            </a:r>
          </a:p>
        </p:txBody>
      </p:sp>
      <p:sp>
        <p:nvSpPr>
          <p:cNvPr id="1481" name="https://fukuno.jig.jp/2952"/>
          <p:cNvSpPr txBox="1"/>
          <p:nvPr/>
        </p:nvSpPr>
        <p:spPr>
          <a:xfrm>
            <a:off x="15919792" y="12495509"/>
            <a:ext cx="473641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You can make…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You can make</a:t>
            </a:r>
          </a:p>
          <a:p>
            <a:pPr/>
            <a:r>
              <a:t>Robots and Apps!</a:t>
            </a:r>
          </a:p>
        </p:txBody>
      </p:sp>
      <p:pic>
        <p:nvPicPr>
          <p:cNvPr id="14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0" y="-85716"/>
            <a:ext cx="18621375" cy="12807027"/>
          </a:xfrm>
          <a:prstGeom prst="rect">
            <a:avLst/>
          </a:prstGeom>
          <a:ln w="12700">
            <a:miter lim="400000"/>
          </a:ln>
        </p:spPr>
      </p:pic>
      <p:sp>
        <p:nvSpPr>
          <p:cNvPr id="1487" name="Just…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Just</a:t>
            </a:r>
          </a:p>
          <a:p>
            <a:pPr defTabSz="821531">
              <a:defRPr sz="7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100 commands</a:t>
            </a:r>
          </a:p>
        </p:txBody>
      </p:sp>
      <p:sp>
        <p:nvSpPr>
          <p:cNvPr id="1488" name="https://ichigojam.net/IchigoJam.html"/>
          <p:cNvSpPr txBox="1"/>
          <p:nvPr/>
        </p:nvSpPr>
        <p:spPr>
          <a:xfrm>
            <a:off x="12199418" y="447448"/>
            <a:ext cx="9091700" cy="1248229"/>
          </a:xfrm>
          <a:prstGeom prst="rect">
            <a:avLst/>
          </a:prstGeom>
          <a:solidFill>
            <a:srgbClr val="FFFFFF"/>
          </a:solidFill>
          <a:ln w="457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  <p:sp>
        <p:nvSpPr>
          <p:cNvPr id="1489" name="四角形"/>
          <p:cNvSpPr/>
          <p:nvPr/>
        </p:nvSpPr>
        <p:spPr>
          <a:xfrm>
            <a:off x="7697390" y="-126411"/>
            <a:ext cx="1785939" cy="1067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4973" y="284940"/>
            <a:ext cx="13083599" cy="83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his is a computer!…"/>
          <p:cNvSpPr txBox="1"/>
          <p:nvPr>
            <p:ph type="title"/>
          </p:nvPr>
        </p:nvSpPr>
        <p:spPr>
          <a:xfrm>
            <a:off x="6279617" y="9299150"/>
            <a:ext cx="12486959" cy="3073875"/>
          </a:xfrm>
          <a:prstGeom prst="rect">
            <a:avLst/>
          </a:prstGeom>
        </p:spPr>
        <p:txBody>
          <a:bodyPr/>
          <a:lstStyle/>
          <a:p>
            <a:pPr defTabSz="805100">
              <a:defRPr sz="823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This is a computer!</a:t>
            </a:r>
          </a:p>
          <a:p>
            <a:pPr defTabSz="805100">
              <a:defRPr sz="823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Just </a:t>
            </a:r>
            <a:r>
              <a:rPr>
                <a:solidFill>
                  <a:srgbClr val="C82506"/>
                </a:solidFill>
              </a:rPr>
              <a:t>$1</a:t>
            </a:r>
            <a:r>
              <a:t>！</a:t>
            </a:r>
          </a:p>
        </p:txBody>
      </p:sp>
      <p:sp>
        <p:nvSpPr>
          <p:cNvPr id="283" name="矢印"/>
          <p:cNvSpPr/>
          <p:nvPr/>
        </p:nvSpPr>
        <p:spPr>
          <a:xfrm rot="16200000">
            <a:off x="10280944" y="6454070"/>
            <a:ext cx="4054120" cy="178593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4" name="（IchigoJam P price is $20〜）"/>
          <p:cNvSpPr txBox="1"/>
          <p:nvPr/>
        </p:nvSpPr>
        <p:spPr>
          <a:xfrm>
            <a:off x="6279617" y="12328176"/>
            <a:ext cx="12486959" cy="1318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80454">
              <a:defRPr sz="532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（IchigoJam P price is $20〜）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Used commands today"/>
          <p:cNvSpPr txBox="1"/>
          <p:nvPr>
            <p:ph type="title"/>
          </p:nvPr>
        </p:nvSpPr>
        <p:spPr>
          <a:xfrm>
            <a:off x="3233849" y="68134"/>
            <a:ext cx="17916302" cy="2918429"/>
          </a:xfrm>
          <a:prstGeom prst="rect">
            <a:avLst/>
          </a:prstGeom>
        </p:spPr>
        <p:txBody>
          <a:bodyPr/>
          <a:lstStyle>
            <a:lvl1pPr defTabSz="780454">
              <a:defRPr sz="10640"/>
            </a:lvl1pPr>
          </a:lstStyle>
          <a:p>
            <a:pPr/>
            <a:r>
              <a:t>Used commands today</a:t>
            </a:r>
          </a:p>
        </p:txBody>
      </p:sp>
      <p:pic>
        <p:nvPicPr>
          <p:cNvPr id="149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238" y="10500729"/>
            <a:ext cx="3680829" cy="3447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93" name="LED : WAIT LIST RUN GOTO SAVE FILES LOAD NEW CLS LC RND BTN IF SCR END = + - &amp; /…"/>
          <p:cNvSpPr txBox="1"/>
          <p:nvPr/>
        </p:nvSpPr>
        <p:spPr>
          <a:xfrm>
            <a:off x="4020917" y="4145226"/>
            <a:ext cx="16342166" cy="5339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40000"/>
              </a:lnSpc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 defTabSz="821531">
              <a:lnSpc>
                <a:spcPct val="140000"/>
              </a:lnSpc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</a:t>
            </a:r>
          </a:p>
        </p:txBody>
      </p:sp>
      <p:sp>
        <p:nvSpPr>
          <p:cNvPr id="1494" name="26 / 100"/>
          <p:cNvSpPr txBox="1"/>
          <p:nvPr/>
        </p:nvSpPr>
        <p:spPr>
          <a:xfrm>
            <a:off x="7634417" y="10295604"/>
            <a:ext cx="12658484" cy="291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26 / 100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6812" y="258924"/>
            <a:ext cx="18030376" cy="13522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8487" y="277865"/>
            <a:ext cx="17547026" cy="13160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https://ichigojam.github.io/print/en/"/>
          <p:cNvSpPr txBox="1"/>
          <p:nvPr/>
        </p:nvSpPr>
        <p:spPr>
          <a:xfrm>
            <a:off x="12915391" y="2480444"/>
            <a:ext cx="8707277" cy="1235076"/>
          </a:xfrm>
          <a:prstGeom prst="rect">
            <a:avLst/>
          </a:prstGeom>
          <a:solidFill>
            <a:srgbClr val="FFFFFF"/>
          </a:solidFill>
          <a:ln w="457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https://ichigojam.github.io/print/en/</a:t>
            </a:r>
          </a:p>
        </p:txBody>
      </p:sp>
      <p:sp>
        <p:nvSpPr>
          <p:cNvPr id="1501" name="IchigoJam print…"/>
          <p:cNvSpPr txBox="1"/>
          <p:nvPr/>
        </p:nvSpPr>
        <p:spPr>
          <a:xfrm>
            <a:off x="13671475" y="385762"/>
            <a:ext cx="7195109" cy="2174876"/>
          </a:xfrm>
          <a:prstGeom prst="rect">
            <a:avLst/>
          </a:prstGeom>
          <a:solidFill>
            <a:srgbClr val="FFFFFF"/>
          </a:solidFill>
          <a:ln w="457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6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print</a:t>
            </a:r>
          </a:p>
          <a:p>
            <a:pPr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Edu materials for A5 papers</a:t>
            </a:r>
          </a:p>
        </p:txBody>
      </p:sp>
      <p:sp>
        <p:nvSpPr>
          <p:cNvPr id="1502" name="Learn how to learn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Learn how to learn</a:t>
            </a:r>
          </a:p>
        </p:txBody>
      </p:sp>
      <p:pic>
        <p:nvPicPr>
          <p:cNvPr id="150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167" y="272846"/>
            <a:ext cx="8693701" cy="1317030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pic>
        <p:nvPicPr>
          <p:cNvPr id="150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4307" y="3991256"/>
            <a:ext cx="6209446" cy="6209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For kids!…"/>
          <p:cNvSpPr txBox="1"/>
          <p:nvPr/>
        </p:nvSpPr>
        <p:spPr>
          <a:xfrm>
            <a:off x="821796" y="7187563"/>
            <a:ext cx="8020686" cy="458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For kids!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Let’s challenge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the contest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“PCN Kids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Programming Contest”</a:t>
            </a:r>
          </a:p>
        </p:txBody>
      </p:sp>
      <p:pic>
        <p:nvPicPr>
          <p:cNvPr id="15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9421" y="7846955"/>
            <a:ext cx="3665158" cy="274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8" name="Let’s won the PC!"/>
          <p:cNvSpPr txBox="1"/>
          <p:nvPr/>
        </p:nvSpPr>
        <p:spPr>
          <a:xfrm>
            <a:off x="9886590" y="10713329"/>
            <a:ext cx="461082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b="1"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Let’s won the PC!</a:t>
            </a:r>
          </a:p>
        </p:txBody>
      </p:sp>
      <p:sp>
        <p:nvSpPr>
          <p:cNvPr id="1509" name="https://pcn.club/contest/"/>
          <p:cNvSpPr txBox="1"/>
          <p:nvPr/>
        </p:nvSpPr>
        <p:spPr>
          <a:xfrm>
            <a:off x="911433" y="12326882"/>
            <a:ext cx="7841413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51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44519" y="6480073"/>
            <a:ext cx="8018352" cy="5345568"/>
          </a:xfrm>
          <a:prstGeom prst="rect">
            <a:avLst/>
          </a:prstGeom>
          <a:ln w="12700">
            <a:miter lim="400000"/>
          </a:ln>
        </p:spPr>
      </p:pic>
      <p:sp>
        <p:nvSpPr>
          <p:cNvPr id="1511" name="Sponsor-shipped by Japan gov and…"/>
          <p:cNvSpPr txBox="1"/>
          <p:nvPr/>
        </p:nvSpPr>
        <p:spPr>
          <a:xfrm>
            <a:off x="16202306" y="12123682"/>
            <a:ext cx="7902779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Sponsor-shipped by Japan gov and</a:t>
            </a:r>
          </a:p>
          <a:p>
            <a:pPr defTabSz="821531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companies</a:t>
            </a:r>
          </a:p>
        </p:txBody>
      </p:sp>
      <p:pic>
        <p:nvPicPr>
          <p:cNvPr id="151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3419"/>
          <a:stretch>
            <a:fillRect/>
          </a:stretch>
        </p:blipFill>
        <p:spPr>
          <a:xfrm>
            <a:off x="-54120" y="-179503"/>
            <a:ext cx="24492240" cy="6056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3618145" y="1789890"/>
            <a:ext cx="17147961" cy="10415350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A machine to stop Smartphone overuse by mother"/>
          <p:cNvSpPr txBox="1"/>
          <p:nvPr/>
        </p:nvSpPr>
        <p:spPr>
          <a:xfrm>
            <a:off x="1095901" y="231981"/>
            <a:ext cx="22192198" cy="1345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A machine to stop Smartphone overuse by mother</a:t>
            </a:r>
          </a:p>
        </p:txBody>
      </p:sp>
      <p:sp>
        <p:nvSpPr>
          <p:cNvPr id="1516" name="A awarded staff by 9 years old kidPCN"/>
          <p:cNvSpPr txBox="1"/>
          <p:nvPr/>
        </p:nvSpPr>
        <p:spPr>
          <a:xfrm>
            <a:off x="4612037" y="12369934"/>
            <a:ext cx="15159925" cy="134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A awarded staff by 9 years old kidPCN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Apple I (1976)…"/>
          <p:cNvSpPr txBox="1"/>
          <p:nvPr/>
        </p:nvSpPr>
        <p:spPr>
          <a:xfrm>
            <a:off x="14519237" y="1516062"/>
            <a:ext cx="6388647" cy="354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82506"/>
                </a:solidFill>
              </a:rPr>
              <a:t>iPhone </a:t>
            </a:r>
            <a:r>
              <a:t>company</a:t>
            </a:r>
          </a:p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Apple’s first product</a:t>
            </a:r>
          </a:p>
        </p:txBody>
      </p:sp>
      <p:sp>
        <p:nvSpPr>
          <p:cNvPr id="1519" name="Spec of IchigoJam is…"/>
          <p:cNvSpPr txBox="1"/>
          <p:nvPr/>
        </p:nvSpPr>
        <p:spPr>
          <a:xfrm>
            <a:off x="3630687" y="8523466"/>
            <a:ext cx="9891583" cy="298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56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Spec of IchigoJam is</a:t>
            </a:r>
          </a:p>
          <a:p>
            <a:pPr defTabSz="821531">
              <a:defRPr sz="56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almost same as Apple I</a:t>
            </a:r>
          </a:p>
          <a:p>
            <a:pPr defTabSz="821531">
              <a:defRPr sz="56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（price is 1/200）</a:t>
            </a:r>
          </a:p>
        </p:txBody>
      </p:sp>
      <p:sp>
        <p:nvSpPr>
          <p:cNvPr id="1520" name="Apple I developper - Steve Wozniak"/>
          <p:cNvSpPr txBox="1"/>
          <p:nvPr/>
        </p:nvSpPr>
        <p:spPr>
          <a:xfrm>
            <a:off x="14138087" y="12677775"/>
            <a:ext cx="6205811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developper - Steve Wozniak</a:t>
            </a:r>
          </a:p>
        </p:txBody>
      </p:sp>
      <p:pic>
        <p:nvPicPr>
          <p:cNvPr id="152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554" y="336351"/>
            <a:ext cx="10181849" cy="6738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2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3750" y="6550076"/>
            <a:ext cx="4954486" cy="5790753"/>
          </a:xfrm>
          <a:prstGeom prst="rect">
            <a:avLst/>
          </a:prstGeom>
          <a:ln w="12700">
            <a:miter lim="400000"/>
          </a:ln>
        </p:spPr>
      </p:pic>
      <p:sp>
        <p:nvSpPr>
          <p:cNvPr id="1523" name="from Wikipedia"/>
          <p:cNvSpPr txBox="1"/>
          <p:nvPr/>
        </p:nvSpPr>
        <p:spPr>
          <a:xfrm>
            <a:off x="11788841" y="7105650"/>
            <a:ext cx="267505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Make themselves PC…"/>
          <p:cNvSpPr txBox="1"/>
          <p:nvPr>
            <p:ph type="title"/>
          </p:nvPr>
        </p:nvSpPr>
        <p:spPr>
          <a:xfrm>
            <a:off x="13790857" y="5670505"/>
            <a:ext cx="11099801" cy="2858569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Make themselves PC</a:t>
            </a:r>
          </a:p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rgbClr val="C82506"/>
                </a:solidFill>
              </a:rPr>
              <a:t>$15</a:t>
            </a:r>
            <a:r>
              <a:t>〜</a:t>
            </a:r>
          </a:p>
        </p:txBody>
      </p:sp>
      <p:pic>
        <p:nvPicPr>
          <p:cNvPr id="15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7" y="1767586"/>
            <a:ext cx="14038860" cy="10248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1101" y="2100555"/>
            <a:ext cx="8579311" cy="1756857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Ichi Go…"/>
          <p:cNvSpPr txBox="1"/>
          <p:nvPr/>
        </p:nvSpPr>
        <p:spPr>
          <a:xfrm>
            <a:off x="13790857" y="8824154"/>
            <a:ext cx="11099801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25779">
              <a:defRPr sz="5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　Go</a:t>
            </a:r>
          </a:p>
          <a:p>
            <a:pPr defTabSz="525779">
              <a:defRPr sz="5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means 1 5 and </a:t>
            </a:r>
          </a:p>
          <a:p>
            <a:pPr defTabSz="525779">
              <a:defRPr sz="5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The strawberry in JP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Let’s solder it!"/>
          <p:cNvSpPr txBox="1"/>
          <p:nvPr>
            <p:ph type="title"/>
          </p:nvPr>
        </p:nvSpPr>
        <p:spPr>
          <a:xfrm>
            <a:off x="3233849" y="268013"/>
            <a:ext cx="17916302" cy="4149982"/>
          </a:xfrm>
          <a:prstGeom prst="rect">
            <a:avLst/>
          </a:prstGeom>
        </p:spPr>
        <p:txBody>
          <a:bodyPr/>
          <a:lstStyle/>
          <a:p>
            <a:pPr/>
            <a:r>
              <a:t>Let’s solder it!</a:t>
            </a:r>
          </a:p>
        </p:txBody>
      </p:sp>
      <p:pic>
        <p:nvPicPr>
          <p:cNvPr id="15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226" y="3947414"/>
            <a:ext cx="23529548" cy="9479531"/>
          </a:xfrm>
          <a:prstGeom prst="rect">
            <a:avLst/>
          </a:prstGeom>
          <a:ln w="12700">
            <a:miter lim="400000"/>
          </a:ln>
        </p:spPr>
      </p:pic>
      <p:sp>
        <p:nvSpPr>
          <p:cNvPr id="1532" name="Solder"/>
          <p:cNvSpPr/>
          <p:nvPr/>
        </p:nvSpPr>
        <p:spPr>
          <a:xfrm>
            <a:off x="490236" y="6438377"/>
            <a:ext cx="3048666" cy="1094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Solder</a:t>
            </a:r>
          </a:p>
        </p:txBody>
      </p:sp>
      <p:sp>
        <p:nvSpPr>
          <p:cNvPr id="1533" name="Soldering…"/>
          <p:cNvSpPr/>
          <p:nvPr/>
        </p:nvSpPr>
        <p:spPr>
          <a:xfrm>
            <a:off x="8667901" y="6009389"/>
            <a:ext cx="3566060" cy="22449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Soldering</a:t>
            </a:r>
          </a:p>
          <a:p>
            <a:pPr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Iron</a:t>
            </a:r>
          </a:p>
        </p:txBody>
      </p:sp>
      <p:sp>
        <p:nvSpPr>
          <p:cNvPr id="1534" name="300degree(C)…"/>
          <p:cNvSpPr/>
          <p:nvPr/>
        </p:nvSpPr>
        <p:spPr>
          <a:xfrm>
            <a:off x="18075205" y="8502867"/>
            <a:ext cx="5603830" cy="36217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300degree(C)</a:t>
            </a:r>
          </a:p>
          <a:p>
            <a:pPr defTabSz="825500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As hot as BBQ griddle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756" y="4618090"/>
            <a:ext cx="23406488" cy="8467044"/>
          </a:xfrm>
          <a:prstGeom prst="rect">
            <a:avLst/>
          </a:prstGeom>
          <a:ln w="12700">
            <a:miter lim="400000"/>
          </a:ln>
        </p:spPr>
      </p:pic>
      <p:sp>
        <p:nvSpPr>
          <p:cNvPr id="1537" name="Let’s built it!"/>
          <p:cNvSpPr txBox="1"/>
          <p:nvPr/>
        </p:nvSpPr>
        <p:spPr>
          <a:xfrm>
            <a:off x="2542813" y="1200150"/>
            <a:ext cx="19298375" cy="174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2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Let’s built it!</a:t>
            </a:r>
          </a:p>
        </p:txBody>
      </p:sp>
      <p:sp>
        <p:nvSpPr>
          <p:cNvPr id="1538" name="Pick a part…"/>
          <p:cNvSpPr/>
          <p:nvPr/>
        </p:nvSpPr>
        <p:spPr>
          <a:xfrm>
            <a:off x="1047055" y="9964893"/>
            <a:ext cx="6094581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926041" indent="-926041" algn="l" defTabSz="825500">
              <a:buSzPct val="100000"/>
              <a:buAutoNum type="arabicPeriod" startAt="1"/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Pick a part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R1 is resister</a:t>
            </a:r>
          </a:p>
        </p:txBody>
      </p:sp>
      <p:sp>
        <p:nvSpPr>
          <p:cNvPr id="1539" name="2. Bend like…"/>
          <p:cNvSpPr/>
          <p:nvPr/>
        </p:nvSpPr>
        <p:spPr>
          <a:xfrm>
            <a:off x="7600666" y="9964893"/>
            <a:ext cx="4842646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2. Bend like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 a U shape</a:t>
            </a:r>
          </a:p>
        </p:txBody>
      </p:sp>
      <p:sp>
        <p:nvSpPr>
          <p:cNvPr id="1540" name="3. Insert…"/>
          <p:cNvSpPr/>
          <p:nvPr/>
        </p:nvSpPr>
        <p:spPr>
          <a:xfrm>
            <a:off x="12842545" y="9964893"/>
            <a:ext cx="5428556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3. Insert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into board</a:t>
            </a:r>
          </a:p>
        </p:txBody>
      </p:sp>
      <p:sp>
        <p:nvSpPr>
          <p:cNvPr id="1541" name="4. Bend a little and flip"/>
          <p:cNvSpPr/>
          <p:nvPr/>
        </p:nvSpPr>
        <p:spPr>
          <a:xfrm>
            <a:off x="18670334" y="9964893"/>
            <a:ext cx="5428556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4. Bend a little and flip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et’s talk with…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Let’s talk with</a:t>
            </a:r>
          </a:p>
          <a:p>
            <a:pPr/>
            <a:r>
              <a:t>Computer!</a:t>
            </a:r>
          </a:p>
        </p:txBody>
      </p:sp>
      <p:pic>
        <p:nvPicPr>
          <p:cNvPr id="2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1299" y="3003863"/>
            <a:ext cx="17861402" cy="7267743"/>
          </a:xfrm>
          <a:prstGeom prst="rect">
            <a:avLst/>
          </a:prstGeom>
          <a:ln w="12700">
            <a:miter lim="400000"/>
          </a:ln>
        </p:spPr>
      </p:pic>
      <p:sp>
        <p:nvSpPr>
          <p:cNvPr id="1544" name="Soldering 4 steps"/>
          <p:cNvSpPr txBox="1"/>
          <p:nvPr/>
        </p:nvSpPr>
        <p:spPr>
          <a:xfrm>
            <a:off x="2542813" y="890588"/>
            <a:ext cx="19298375" cy="1743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2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Soldering 4 steps</a:t>
            </a:r>
          </a:p>
        </p:txBody>
      </p:sp>
      <p:pic>
        <p:nvPicPr>
          <p:cNvPr id="15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3110" y="9357007"/>
            <a:ext cx="9389750" cy="429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546" name="Too few   OK   Too much"/>
          <p:cNvSpPr/>
          <p:nvPr/>
        </p:nvSpPr>
        <p:spPr>
          <a:xfrm>
            <a:off x="12109501" y="12272052"/>
            <a:ext cx="10245613" cy="10611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Too few   OK   Too much</a:t>
            </a:r>
          </a:p>
        </p:txBody>
      </p:sp>
      <p:sp>
        <p:nvSpPr>
          <p:cNvPr id="1547" name="Warm"/>
          <p:cNvSpPr/>
          <p:nvPr/>
        </p:nvSpPr>
        <p:spPr>
          <a:xfrm>
            <a:off x="3408004" y="8016029"/>
            <a:ext cx="46583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926041" indent="-926041" algn="l" defTabSz="825500">
              <a:buSzPct val="100000"/>
              <a:buAutoNum type="arabicPeriod" startAt="1"/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Warm</a:t>
            </a:r>
          </a:p>
        </p:txBody>
      </p:sp>
      <p:sp>
        <p:nvSpPr>
          <p:cNvPr id="1548" name="2. Melt"/>
          <p:cNvSpPr/>
          <p:nvPr/>
        </p:nvSpPr>
        <p:spPr>
          <a:xfrm>
            <a:off x="8018279" y="8016029"/>
            <a:ext cx="40665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2. Melt</a:t>
            </a:r>
          </a:p>
        </p:txBody>
      </p:sp>
      <p:sp>
        <p:nvSpPr>
          <p:cNvPr id="1549" name="3. Apart…"/>
          <p:cNvSpPr/>
          <p:nvPr/>
        </p:nvSpPr>
        <p:spPr>
          <a:xfrm>
            <a:off x="12391018" y="8016029"/>
            <a:ext cx="40665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3. Apart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the solder</a:t>
            </a:r>
          </a:p>
        </p:txBody>
      </p:sp>
      <p:sp>
        <p:nvSpPr>
          <p:cNvPr id="1550" name="4. Apart the iron"/>
          <p:cNvSpPr/>
          <p:nvPr/>
        </p:nvSpPr>
        <p:spPr>
          <a:xfrm>
            <a:off x="17134969" y="8016029"/>
            <a:ext cx="40665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4. Apart the iron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Nippers are more DANGEROUS than a soldering iron"/>
          <p:cNvSpPr txBox="1"/>
          <p:nvPr/>
        </p:nvSpPr>
        <p:spPr>
          <a:xfrm>
            <a:off x="588693" y="835483"/>
            <a:ext cx="23206614" cy="331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642937">
              <a:defRPr sz="10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Nippers are more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DANGEROUS</a:t>
            </a:r>
            <a:r>
              <a:t> than a soldering iron</a:t>
            </a:r>
          </a:p>
        </p:txBody>
      </p:sp>
      <p:pic>
        <p:nvPicPr>
          <p:cNvPr id="15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643" y="5887640"/>
            <a:ext cx="18548715" cy="6427981"/>
          </a:xfrm>
          <a:prstGeom prst="rect">
            <a:avLst/>
          </a:prstGeom>
          <a:ln w="12700">
            <a:miter lim="400000"/>
          </a:ln>
        </p:spPr>
      </p:pic>
      <p:sp>
        <p:nvSpPr>
          <p:cNvPr id="1554" name="Put your finger on it.…"/>
          <p:cNvSpPr/>
          <p:nvPr/>
        </p:nvSpPr>
        <p:spPr>
          <a:xfrm>
            <a:off x="3093833" y="10753718"/>
            <a:ext cx="6647412" cy="2695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926041" indent="-926041" algn="l" defTabSz="825500">
              <a:buSzPct val="100000"/>
              <a:buAutoNum type="arabicPeriod" startAt="1"/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Put your finger on it.</a:t>
            </a:r>
          </a:p>
          <a:p>
            <a: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RISK: Eye damage</a:t>
            </a:r>
          </a:p>
        </p:txBody>
      </p:sp>
      <p:sp>
        <p:nvSpPr>
          <p:cNvPr id="1555" name="Dangerous…"/>
          <p:cNvSpPr/>
          <p:nvPr/>
        </p:nvSpPr>
        <p:spPr>
          <a:xfrm>
            <a:off x="6579832" y="5998876"/>
            <a:ext cx="4950342" cy="17182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4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Dangerous</a:t>
            </a:r>
          </a:p>
          <a:p>
            <a: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 To jump</a:t>
            </a:r>
          </a:p>
        </p:txBody>
      </p:sp>
      <p:sp>
        <p:nvSpPr>
          <p:cNvPr id="1556" name="2. Cut with the  nipper"/>
          <p:cNvSpPr/>
          <p:nvPr/>
        </p:nvSpPr>
        <p:spPr>
          <a:xfrm>
            <a:off x="10213938" y="10776919"/>
            <a:ext cx="5452029" cy="22244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2. Cut with the  nipper</a:t>
            </a:r>
          </a:p>
        </p:txBody>
      </p:sp>
      <p:sp>
        <p:nvSpPr>
          <p:cNvPr id="1557" name="3. One part is ready!"/>
          <p:cNvSpPr/>
          <p:nvPr/>
        </p:nvSpPr>
        <p:spPr>
          <a:xfrm>
            <a:off x="16373137" y="10776919"/>
            <a:ext cx="5452028" cy="22244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 One part is ready!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638" y="177488"/>
            <a:ext cx="21159611" cy="11949854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IchigoJam on YouTube"/>
          <p:cNvSpPr txBox="1"/>
          <p:nvPr>
            <p:ph type="body" sz="quarter" idx="1"/>
          </p:nvPr>
        </p:nvSpPr>
        <p:spPr>
          <a:xfrm>
            <a:off x="12588521" y="11263109"/>
            <a:ext cx="11332172" cy="2117370"/>
          </a:xfrm>
          <a:prstGeom prst="rect">
            <a:avLst/>
          </a:prstGeom>
        </p:spPr>
        <p:txBody>
          <a:bodyPr lIns="53578" tIns="53578" rIns="53578" bIns="53578">
            <a:normAutofit fontScale="100000" lnSpcReduction="0"/>
          </a:bodyPr>
          <a:lstStyle>
            <a:lvl1pPr marL="0" indent="0" algn="ctr" defTabSz="476488">
              <a:spcBef>
                <a:spcPts val="3100"/>
              </a:spcBef>
              <a:buSzTx/>
              <a:buNone/>
              <a:defRPr sz="858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on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888" y="5892987"/>
            <a:ext cx="21198224" cy="7618472"/>
          </a:xfrm>
          <a:prstGeom prst="rect">
            <a:avLst/>
          </a:prstGeom>
          <a:ln w="12700">
            <a:miter lim="400000"/>
          </a:ln>
        </p:spPr>
      </p:pic>
      <p:sp>
        <p:nvSpPr>
          <p:cNvPr id="1563" name="IchigoJam Community…"/>
          <p:cNvSpPr txBox="1"/>
          <p:nvPr>
            <p:ph type="body" sz="half" idx="1"/>
          </p:nvPr>
        </p:nvSpPr>
        <p:spPr>
          <a:xfrm>
            <a:off x="933544" y="459371"/>
            <a:ext cx="22837554" cy="5013938"/>
          </a:xfrm>
          <a:prstGeom prst="rect">
            <a:avLst/>
          </a:prstGeom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599717">
              <a:spcBef>
                <a:spcPts val="3900"/>
              </a:spcBef>
              <a:defRPr sz="1080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Community</a:t>
            </a:r>
          </a:p>
          <a:p>
            <a:pPr defTabSz="599717">
              <a:spcBef>
                <a:spcPts val="3900"/>
              </a:spcBef>
              <a:defRPr sz="715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Twitter #IchigoJam</a:t>
            </a:r>
          </a:p>
          <a:p>
            <a:pPr defTabSz="599717">
              <a:spcBef>
                <a:spcPts val="3900"/>
              </a:spcBef>
              <a:defRPr sz="715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Facebook group 「IchigoJam-FAN@en」</a:t>
            </a:r>
          </a:p>
        </p:txBody>
      </p:sp>
      <p:pic>
        <p:nvPicPr>
          <p:cNvPr id="156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12627" y="7530831"/>
            <a:ext cx="6041017" cy="6041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61" y="534203"/>
            <a:ext cx="17046483" cy="10800764"/>
          </a:xfrm>
          <a:prstGeom prst="rect">
            <a:avLst/>
          </a:prstGeom>
          <a:ln w="12700">
            <a:miter lim="400000"/>
          </a:ln>
        </p:spPr>
      </p:pic>
      <p:sp>
        <p:nvSpPr>
          <p:cNvPr id="1567" name="Join us PCN (Programming Club Network)"/>
          <p:cNvSpPr txBox="1"/>
          <p:nvPr/>
        </p:nvSpPr>
        <p:spPr>
          <a:xfrm>
            <a:off x="1515847" y="11399166"/>
            <a:ext cx="21445867" cy="1998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788669">
              <a:defRPr sz="115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Join us PCN </a:t>
            </a:r>
            <a:r>
              <a:rPr sz="7679"/>
              <a:t>(Programming Club Network)</a:t>
            </a:r>
          </a:p>
        </p:txBody>
      </p:sp>
      <p:pic>
        <p:nvPicPr>
          <p:cNvPr id="156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6613" y="8498249"/>
            <a:ext cx="6454981" cy="2836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91553" y="1709658"/>
            <a:ext cx="5105100" cy="510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1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2" name="・・・…"/>
          <p:cNvSpPr txBox="1"/>
          <p:nvPr/>
        </p:nvSpPr>
        <p:spPr>
          <a:xfrm>
            <a:off x="13655742" y="3888151"/>
            <a:ext cx="10139935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（I have no ears）</a:t>
            </a:r>
          </a:p>
        </p:txBody>
      </p:sp>
      <p:sp>
        <p:nvSpPr>
          <p:cNvPr id="293" name="Hello!"/>
          <p:cNvSpPr/>
          <p:nvPr/>
        </p:nvSpPr>
        <p:spPr>
          <a:xfrm>
            <a:off x="3161109" y="7386340"/>
            <a:ext cx="7605212" cy="4311459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Hello!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Let’s Set up!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>
            <a:lvl1pPr>
              <a:defRPr sz="13000"/>
            </a:lvl1pPr>
          </a:lstStyle>
          <a:p>
            <a:pPr/>
            <a:r>
              <a:t>Let’s Set up!</a:t>
            </a:r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IchigoJam P"/>
          <p:cNvSpPr txBox="1"/>
          <p:nvPr/>
        </p:nvSpPr>
        <p:spPr>
          <a:xfrm>
            <a:off x="7857370" y="12167167"/>
            <a:ext cx="8669260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P</a:t>
            </a:r>
          </a:p>
        </p:txBody>
      </p:sp>
      <p:pic>
        <p:nvPicPr>
          <p:cNvPr id="299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5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301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06" name="四角形"/>
          <p:cNvSpPr/>
          <p:nvPr/>
        </p:nvSpPr>
        <p:spPr>
          <a:xfrm>
            <a:off x="2233699" y="7104629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7" name="HDMI"/>
          <p:cNvSpPr txBox="1"/>
          <p:nvPr/>
        </p:nvSpPr>
        <p:spPr>
          <a:xfrm>
            <a:off x="312279" y="8490177"/>
            <a:ext cx="4112954" cy="170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HDMI</a:t>
            </a:r>
          </a:p>
        </p:txBody>
      </p:sp>
      <p:sp>
        <p:nvSpPr>
          <p:cNvPr id="308" name="DVI"/>
          <p:cNvSpPr txBox="1"/>
          <p:nvPr/>
        </p:nvSpPr>
        <p:spPr>
          <a:xfrm>
            <a:off x="2832800" y="4899478"/>
            <a:ext cx="4112955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DVI</a:t>
            </a:r>
          </a:p>
        </p:txBody>
      </p:sp>
      <p:sp>
        <p:nvSpPr>
          <p:cNvPr id="309" name="四角形"/>
          <p:cNvSpPr/>
          <p:nvPr/>
        </p:nvSpPr>
        <p:spPr>
          <a:xfrm>
            <a:off x="3849384" y="6355429"/>
            <a:ext cx="1150829" cy="3206383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0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313" name="グループ"/>
          <p:cNvGrpSpPr/>
          <p:nvPr/>
        </p:nvGrpSpPr>
        <p:grpSpPr>
          <a:xfrm rot="16200000">
            <a:off x="11540725" y="1041316"/>
            <a:ext cx="1880597" cy="974056"/>
            <a:chOff x="0" y="0"/>
            <a:chExt cx="1880596" cy="974054"/>
          </a:xfrm>
        </p:grpSpPr>
        <p:sp>
          <p:nvSpPr>
            <p:cNvPr id="311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2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5" name="接続の線"/>
          <p:cNvSpPr/>
          <p:nvPr/>
        </p:nvSpPr>
        <p:spPr>
          <a:xfrm>
            <a:off x="12520579" y="506100"/>
            <a:ext cx="3613282" cy="490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2958"/>
                </a:moveTo>
                <a:cubicBezTo>
                  <a:pt x="3112" y="-3846"/>
                  <a:pt x="10312" y="1086"/>
                  <a:pt x="21600" y="17754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USB OTG"/>
          <p:cNvSpPr txBox="1"/>
          <p:nvPr/>
        </p:nvSpPr>
        <p:spPr>
          <a:xfrm>
            <a:off x="7525990" y="2839236"/>
            <a:ext cx="4373159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 OTG</a:t>
            </a:r>
          </a:p>
        </p:txBody>
      </p:sp>
      <p:sp>
        <p:nvSpPr>
          <p:cNvPr id="317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318" name="四角形"/>
          <p:cNvSpPr/>
          <p:nvPr/>
        </p:nvSpPr>
        <p:spPr>
          <a:xfrm>
            <a:off x="11956156" y="2604233"/>
            <a:ext cx="1049735" cy="1384780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6" name="接続の線"/>
          <p:cNvSpPr/>
          <p:nvPr/>
        </p:nvSpPr>
        <p:spPr>
          <a:xfrm>
            <a:off x="20524891" y="9437931"/>
            <a:ext cx="2197137" cy="895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94" fill="norm" stroke="1" extrusionOk="0">
                <a:moveTo>
                  <a:pt x="0" y="848"/>
                </a:moveTo>
                <a:cubicBezTo>
                  <a:pt x="12535" y="-2406"/>
                  <a:pt x="19735" y="3709"/>
                  <a:pt x="21600" y="19194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2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320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1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5" name="グループ"/>
          <p:cNvGrpSpPr/>
          <p:nvPr/>
        </p:nvGrpSpPr>
        <p:grpSpPr>
          <a:xfrm>
            <a:off x="18520275" y="9141013"/>
            <a:ext cx="2004551" cy="1038257"/>
            <a:chOff x="0" y="0"/>
            <a:chExt cx="2004550" cy="1038256"/>
          </a:xfrm>
        </p:grpSpPr>
        <p:sp>
          <p:nvSpPr>
            <p:cNvPr id="323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1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32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2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333" name="USB-C"/>
          <p:cNvSpPr txBox="1"/>
          <p:nvPr/>
        </p:nvSpPr>
        <p:spPr>
          <a:xfrm>
            <a:off x="18423418" y="8056902"/>
            <a:ext cx="3010354" cy="91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USB-C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グループ"/>
          <p:cNvGrpSpPr/>
          <p:nvPr/>
        </p:nvGrpSpPr>
        <p:grpSpPr>
          <a:xfrm>
            <a:off x="17473110" y="9119642"/>
            <a:ext cx="2004551" cy="1038258"/>
            <a:chOff x="0" y="0"/>
            <a:chExt cx="2004550" cy="1038256"/>
          </a:xfrm>
        </p:grpSpPr>
        <p:sp>
          <p:nvSpPr>
            <p:cNvPr id="338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9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34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47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343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8" name="四角形"/>
          <p:cNvSpPr/>
          <p:nvPr/>
        </p:nvSpPr>
        <p:spPr>
          <a:xfrm>
            <a:off x="2618372" y="7061887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9" name="四角形"/>
          <p:cNvSpPr/>
          <p:nvPr/>
        </p:nvSpPr>
        <p:spPr>
          <a:xfrm>
            <a:off x="4041721" y="6440911"/>
            <a:ext cx="1150829" cy="3206384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0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353" name="グループ"/>
          <p:cNvGrpSpPr/>
          <p:nvPr/>
        </p:nvGrpSpPr>
        <p:grpSpPr>
          <a:xfrm rot="16200000">
            <a:off x="11540725" y="2195336"/>
            <a:ext cx="1880597" cy="974055"/>
            <a:chOff x="0" y="0"/>
            <a:chExt cx="1880596" cy="974054"/>
          </a:xfrm>
        </p:grpSpPr>
        <p:sp>
          <p:nvSpPr>
            <p:cNvPr id="351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2" name="接続の線"/>
          <p:cNvSpPr/>
          <p:nvPr/>
        </p:nvSpPr>
        <p:spPr>
          <a:xfrm>
            <a:off x="12356999" y="1421076"/>
            <a:ext cx="3776862" cy="32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76" fill="norm" stroke="1" extrusionOk="0">
                <a:moveTo>
                  <a:pt x="0" y="18276"/>
                </a:moveTo>
                <a:cubicBezTo>
                  <a:pt x="2882" y="2121"/>
                  <a:pt x="10082" y="-3324"/>
                  <a:pt x="21600" y="1941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5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357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3" name="接続の線"/>
          <p:cNvSpPr/>
          <p:nvPr/>
        </p:nvSpPr>
        <p:spPr>
          <a:xfrm>
            <a:off x="19477725" y="9396826"/>
            <a:ext cx="3101455" cy="936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70" fill="norm" stroke="1" extrusionOk="0">
                <a:moveTo>
                  <a:pt x="0" y="1387"/>
                </a:moveTo>
                <a:cubicBezTo>
                  <a:pt x="11727" y="-2930"/>
                  <a:pt x="18927" y="2831"/>
                  <a:pt x="21600" y="1867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61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359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0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7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36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8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369" name="線"/>
          <p:cNvSpPr/>
          <p:nvPr/>
        </p:nvSpPr>
        <p:spPr>
          <a:xfrm flipH="1"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0" name="ON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6" name="Blinking is the cursor!"/>
          <p:cNvSpPr txBox="1"/>
          <p:nvPr/>
        </p:nvSpPr>
        <p:spPr>
          <a:xfrm>
            <a:off x="4893043" y="11552055"/>
            <a:ext cx="14597914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Blinking is the cursor!</a:t>
            </a:r>
          </a:p>
        </p:txBody>
      </p:sp>
      <p:sp>
        <p:nvSpPr>
          <p:cNvPr id="377" name="四角形"/>
          <p:cNvSpPr/>
          <p:nvPr/>
        </p:nvSpPr>
        <p:spPr>
          <a:xfrm>
            <a:off x="4048125" y="3089671"/>
            <a:ext cx="273193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0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1" name="Type 「A」 by your keyboard"/>
          <p:cNvSpPr txBox="1"/>
          <p:nvPr/>
        </p:nvSpPr>
        <p:spPr>
          <a:xfrm>
            <a:off x="2774378" y="11575256"/>
            <a:ext cx="18835244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Type 「A」 by your keyboard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61" y="534203"/>
            <a:ext cx="17046483" cy="1080076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e’re PCN (Programming Club Network)"/>
          <p:cNvSpPr txBox="1"/>
          <p:nvPr/>
        </p:nvSpPr>
        <p:spPr>
          <a:xfrm>
            <a:off x="1515847" y="11399166"/>
            <a:ext cx="21445867" cy="1998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821531">
              <a:defRPr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We’re PCN </a:t>
            </a:r>
            <a:r>
              <a:rPr sz="8000"/>
              <a:t>(Programming Club Network)</a:t>
            </a:r>
          </a:p>
        </p:txBody>
      </p:sp>
      <p:pic>
        <p:nvPicPr>
          <p:cNvPr id="22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6613" y="8498249"/>
            <a:ext cx="6454981" cy="2836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4" name="Enter key"/>
          <p:cNvSpPr txBox="1"/>
          <p:nvPr/>
        </p:nvSpPr>
        <p:spPr>
          <a:xfrm>
            <a:off x="14193824" y="12093178"/>
            <a:ext cx="6426227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Enter key</a:t>
            </a:r>
          </a:p>
        </p:txBody>
      </p:sp>
      <p:grpSp>
        <p:nvGrpSpPr>
          <p:cNvPr id="388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85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6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7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89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2" name="四角形"/>
          <p:cNvSpPr/>
          <p:nvPr/>
        </p:nvSpPr>
        <p:spPr>
          <a:xfrm>
            <a:off x="4030265" y="530423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エンターキー"/>
          <p:cNvSpPr txBox="1"/>
          <p:nvPr/>
        </p:nvSpPr>
        <p:spPr>
          <a:xfrm>
            <a:off x="14128750" y="12093178"/>
            <a:ext cx="6556376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97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9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5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6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1" name="?"/>
          <p:cNvSpPr txBox="1"/>
          <p:nvPr/>
        </p:nvSpPr>
        <p:spPr>
          <a:xfrm>
            <a:off x="12838049" y="277813"/>
            <a:ext cx="1327278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02" name="A"/>
          <p:cNvSpPr txBox="1"/>
          <p:nvPr/>
        </p:nvSpPr>
        <p:spPr>
          <a:xfrm>
            <a:off x="5891295" y="8473133"/>
            <a:ext cx="87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03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04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05" name="Syntax error"/>
          <p:cNvSpPr txBox="1"/>
          <p:nvPr/>
        </p:nvSpPr>
        <p:spPr>
          <a:xfrm>
            <a:off x="14063543" y="8306594"/>
            <a:ext cx="7014211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06" name="I don’t…"/>
          <p:cNvSpPr txBox="1"/>
          <p:nvPr/>
        </p:nvSpPr>
        <p:spPr>
          <a:xfrm>
            <a:off x="14928786" y="2817812"/>
            <a:ext cx="4527678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 don’t</a:t>
            </a:r>
          </a:p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Know.</a:t>
            </a:r>
          </a:p>
        </p:txBody>
      </p:sp>
      <p:grpSp>
        <p:nvGrpSpPr>
          <p:cNvPr id="410" name="グループ"/>
          <p:cNvGrpSpPr/>
          <p:nvPr/>
        </p:nvGrpSpPr>
        <p:grpSpPr>
          <a:xfrm>
            <a:off x="7239316" y="8138070"/>
            <a:ext cx="1253924" cy="1303160"/>
            <a:chOff x="0" y="0"/>
            <a:chExt cx="1253923" cy="1303158"/>
          </a:xfrm>
        </p:grpSpPr>
        <p:sp>
          <p:nvSpPr>
            <p:cNvPr id="40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IchigoJam P"/>
          <p:cNvSpPr txBox="1"/>
          <p:nvPr/>
        </p:nvSpPr>
        <p:spPr>
          <a:xfrm>
            <a:off x="8649357" y="184097"/>
            <a:ext cx="759269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P</a:t>
            </a:r>
          </a:p>
        </p:txBody>
      </p:sp>
      <p:sp>
        <p:nvSpPr>
          <p:cNvPr id="413" name="To light up this LED…"/>
          <p:cNvSpPr txBox="1"/>
          <p:nvPr>
            <p:ph type="title"/>
          </p:nvPr>
        </p:nvSpPr>
        <p:spPr>
          <a:xfrm>
            <a:off x="8964476" y="10708326"/>
            <a:ext cx="12486959" cy="2778995"/>
          </a:xfrm>
          <a:prstGeom prst="rect">
            <a:avLst/>
          </a:prstGeom>
        </p:spPr>
        <p:txBody>
          <a:bodyPr/>
          <a:lstStyle/>
          <a:p>
            <a:pPr defTabSz="764024">
              <a:defRPr sz="78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light up this LED</a:t>
            </a:r>
          </a:p>
          <a:p>
            <a:pPr defTabSz="764024">
              <a:defRPr sz="78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by the computer</a:t>
            </a:r>
          </a:p>
        </p:txBody>
      </p:sp>
      <p:pic>
        <p:nvPicPr>
          <p:cNvPr id="41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200" y="1590880"/>
            <a:ext cx="13083600" cy="83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矢印"/>
          <p:cNvSpPr/>
          <p:nvPr/>
        </p:nvSpPr>
        <p:spPr>
          <a:xfrm rot="16200000">
            <a:off x="14521664" y="9816276"/>
            <a:ext cx="1158874" cy="1100823"/>
          </a:xfrm>
          <a:prstGeom prst="rightArrow">
            <a:avLst>
              <a:gd name="adj1" fmla="val 38489"/>
              <a:gd name="adj2" fmla="val 57269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ED1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8" name="L E D 1 Enter"/>
          <p:cNvSpPr txBox="1"/>
          <p:nvPr/>
        </p:nvSpPr>
        <p:spPr>
          <a:xfrm>
            <a:off x="7609115" y="12164616"/>
            <a:ext cx="9165769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Enter</a:t>
            </a:r>
          </a:p>
        </p:txBody>
      </p:sp>
      <p:pic>
        <p:nvPicPr>
          <p:cNvPr id="4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2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4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5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6" name="円形"/>
          <p:cNvSpPr/>
          <p:nvPr/>
        </p:nvSpPr>
        <p:spPr>
          <a:xfrm>
            <a:off x="6697670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7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32" name="!"/>
          <p:cNvSpPr txBox="1"/>
          <p:nvPr/>
        </p:nvSpPr>
        <p:spPr>
          <a:xfrm>
            <a:off x="13076300" y="277813"/>
            <a:ext cx="85077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3" name="LED1"/>
          <p:cNvSpPr txBox="1"/>
          <p:nvPr/>
        </p:nvSpPr>
        <p:spPr>
          <a:xfrm>
            <a:off x="5153339" y="8598018"/>
            <a:ext cx="2549653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35" name="*"/>
          <p:cNvSpPr txBox="1"/>
          <p:nvPr/>
        </p:nvSpPr>
        <p:spPr>
          <a:xfrm>
            <a:off x="13535501" y="1885157"/>
            <a:ext cx="1480186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36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37" name="OK"/>
          <p:cNvSpPr txBox="1"/>
          <p:nvPr/>
        </p:nvSpPr>
        <p:spPr>
          <a:xfrm>
            <a:off x="15160632" y="8306594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8" name="I know it!"/>
          <p:cNvSpPr txBox="1"/>
          <p:nvPr/>
        </p:nvSpPr>
        <p:spPr>
          <a:xfrm>
            <a:off x="14963317" y="3484562"/>
            <a:ext cx="557225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 know it!</a:t>
            </a:r>
          </a:p>
        </p:txBody>
      </p:sp>
      <p:sp>
        <p:nvSpPr>
          <p:cNvPr id="439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43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440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2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0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6" name="L E D 0 Enter"/>
          <p:cNvSpPr txBox="1"/>
          <p:nvPr/>
        </p:nvSpPr>
        <p:spPr>
          <a:xfrm>
            <a:off x="7492834" y="12164616"/>
            <a:ext cx="9398332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0 Enter</a:t>
            </a:r>
          </a:p>
        </p:txBody>
      </p:sp>
      <p:pic>
        <p:nvPicPr>
          <p:cNvPr id="4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0"/>
          <p:cNvSpPr txBox="1"/>
          <p:nvPr/>
        </p:nvSpPr>
        <p:spPr>
          <a:xfrm>
            <a:off x="15823294" y="7778138"/>
            <a:ext cx="452228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4" name="円形"/>
          <p:cNvSpPr/>
          <p:nvPr/>
        </p:nvSpPr>
        <p:spPr>
          <a:xfrm>
            <a:off x="15165948" y="7280374"/>
            <a:ext cx="1773405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60" name="!"/>
          <p:cNvSpPr txBox="1"/>
          <p:nvPr/>
        </p:nvSpPr>
        <p:spPr>
          <a:xfrm>
            <a:off x="13076300" y="277813"/>
            <a:ext cx="85077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61" name="LED0"/>
          <p:cNvSpPr txBox="1"/>
          <p:nvPr/>
        </p:nvSpPr>
        <p:spPr>
          <a:xfrm>
            <a:off x="5056438" y="8598018"/>
            <a:ext cx="2743455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62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3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4" name="OK"/>
          <p:cNvSpPr txBox="1"/>
          <p:nvPr/>
        </p:nvSpPr>
        <p:spPr>
          <a:xfrm>
            <a:off x="15160632" y="8306594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5" name="I know it!"/>
          <p:cNvSpPr txBox="1"/>
          <p:nvPr/>
        </p:nvSpPr>
        <p:spPr>
          <a:xfrm>
            <a:off x="14406499" y="3484562"/>
            <a:ext cx="557225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 know it!</a:t>
            </a:r>
          </a:p>
        </p:txBody>
      </p:sp>
      <p:sp>
        <p:nvSpPr>
          <p:cNvPr id="466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0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46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ED1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3" name="L E D 1 Enter"/>
          <p:cNvSpPr txBox="1"/>
          <p:nvPr/>
        </p:nvSpPr>
        <p:spPr>
          <a:xfrm>
            <a:off x="7609115" y="12164616"/>
            <a:ext cx="9165769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Enter</a:t>
            </a:r>
          </a:p>
        </p:txBody>
      </p:sp>
      <p:pic>
        <p:nvPicPr>
          <p:cNvPr id="4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7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9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0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1" name="円形"/>
          <p:cNvSpPr/>
          <p:nvPr/>
        </p:nvSpPr>
        <p:spPr>
          <a:xfrm>
            <a:off x="6697670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ED0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6" name="L E D 0 Enter"/>
          <p:cNvSpPr txBox="1"/>
          <p:nvPr/>
        </p:nvSpPr>
        <p:spPr>
          <a:xfrm>
            <a:off x="7492834" y="12164616"/>
            <a:ext cx="9398332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0 Enter</a:t>
            </a:r>
          </a:p>
        </p:txBody>
      </p:sp>
      <p:pic>
        <p:nvPicPr>
          <p:cNvPr id="4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0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1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2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3" name="0"/>
          <p:cNvSpPr txBox="1"/>
          <p:nvPr/>
        </p:nvSpPr>
        <p:spPr>
          <a:xfrm>
            <a:off x="15823294" y="7778138"/>
            <a:ext cx="452228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4" name="円形"/>
          <p:cNvSpPr/>
          <p:nvPr/>
        </p:nvSpPr>
        <p:spPr>
          <a:xfrm>
            <a:off x="15165948" y="7280374"/>
            <a:ext cx="1773405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6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55" y="277786"/>
            <a:ext cx="15494001" cy="930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rcRect l="0" t="13231" r="0" b="0"/>
          <a:stretch>
            <a:fillRect/>
          </a:stretch>
        </p:blipFill>
        <p:spPr>
          <a:xfrm>
            <a:off x="15224509" y="281336"/>
            <a:ext cx="9376056" cy="9302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8" y="7438404"/>
            <a:ext cx="8750166" cy="606773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or Sri Lanka and Türkiye…"/>
          <p:cNvSpPr txBox="1"/>
          <p:nvPr/>
        </p:nvSpPr>
        <p:spPr>
          <a:xfrm>
            <a:off x="9616906" y="10182861"/>
            <a:ext cx="13350423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for Sri Lanka and Türkiye</a:t>
            </a:r>
          </a:p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with JICA in Japan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Alt"/>
          <p:cNvSpPr/>
          <p:nvPr/>
        </p:nvSpPr>
        <p:spPr>
          <a:xfrm>
            <a:off x="4936447" y="4944603"/>
            <a:ext cx="4181212" cy="1711442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99" name="矢印"/>
          <p:cNvSpPr/>
          <p:nvPr/>
        </p:nvSpPr>
        <p:spPr>
          <a:xfrm>
            <a:off x="15252270" y="4954939"/>
            <a:ext cx="1596222" cy="159622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00" name="+"/>
          <p:cNvSpPr txBox="1"/>
          <p:nvPr/>
        </p:nvSpPr>
        <p:spPr>
          <a:xfrm>
            <a:off x="9425559" y="4625890"/>
            <a:ext cx="1397340" cy="1927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01" name="四角形"/>
          <p:cNvSpPr/>
          <p:nvPr/>
        </p:nvSpPr>
        <p:spPr>
          <a:xfrm>
            <a:off x="11496516" y="4172100"/>
            <a:ext cx="3117782" cy="305829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502" name="C"/>
          <p:cNvSpPr txBox="1"/>
          <p:nvPr/>
        </p:nvSpPr>
        <p:spPr>
          <a:xfrm>
            <a:off x="11387355" y="4798775"/>
            <a:ext cx="3336103" cy="1752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03" name="IchigoJam Special…"/>
          <p:cNvSpPr txBox="1"/>
          <p:nvPr/>
        </p:nvSpPr>
        <p:spPr>
          <a:xfrm>
            <a:off x="3782441" y="165027"/>
            <a:ext cx="16819118" cy="3058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Special</a:t>
            </a:r>
          </a:p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Pressing Alt Key and type「C」</a:t>
            </a:r>
          </a:p>
        </p:txBody>
      </p:sp>
      <p:sp>
        <p:nvSpPr>
          <p:cNvPr id="504" name="四角形"/>
          <p:cNvSpPr txBox="1"/>
          <p:nvPr/>
        </p:nvSpPr>
        <p:spPr>
          <a:xfrm>
            <a:off x="17598634" y="4721804"/>
            <a:ext cx="1786412" cy="1818048"/>
          </a:xfrm>
          <a:prstGeom prst="rect">
            <a:avLst/>
          </a:prstGeom>
          <a:solidFill>
            <a:srgbClr val="000000"/>
          </a:solidFill>
          <a:ln w="1143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000">
                <a:solidFill>
                  <a:srgbClr val="FFFFFF"/>
                </a:solidFill>
              </a:defRPr>
            </a:pP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5438923" y="7956381"/>
            <a:ext cx="13506017" cy="5685514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円形"/>
          <p:cNvSpPr/>
          <p:nvPr/>
        </p:nvSpPr>
        <p:spPr>
          <a:xfrm>
            <a:off x="7245381" y="11775625"/>
            <a:ext cx="1822402" cy="1822401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円形"/>
          <p:cNvSpPr/>
          <p:nvPr/>
        </p:nvSpPr>
        <p:spPr>
          <a:xfrm>
            <a:off x="9065595" y="11068838"/>
            <a:ext cx="1635717" cy="1635717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C"/>
          <p:cNvSpPr txBox="1"/>
          <p:nvPr/>
        </p:nvSpPr>
        <p:spPr>
          <a:xfrm>
            <a:off x="9712804" y="11675558"/>
            <a:ext cx="320664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09" name="Alt"/>
          <p:cNvSpPr txBox="1"/>
          <p:nvPr/>
        </p:nvSpPr>
        <p:spPr>
          <a:xfrm>
            <a:off x="7940743" y="12475687"/>
            <a:ext cx="42235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10" name="c"/>
          <p:cNvSpPr txBox="1"/>
          <p:nvPr/>
        </p:nvSpPr>
        <p:spPr>
          <a:xfrm>
            <a:off x="17872769" y="5052218"/>
            <a:ext cx="17904024" cy="230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ift"/>
          <p:cNvSpPr/>
          <p:nvPr/>
        </p:nvSpPr>
        <p:spPr>
          <a:xfrm>
            <a:off x="4936447" y="4944603"/>
            <a:ext cx="4181212" cy="1711442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13" name="矢印"/>
          <p:cNvSpPr/>
          <p:nvPr/>
        </p:nvSpPr>
        <p:spPr>
          <a:xfrm>
            <a:off x="15252270" y="4954939"/>
            <a:ext cx="1596222" cy="159622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4" name="+"/>
          <p:cNvSpPr txBox="1"/>
          <p:nvPr/>
        </p:nvSpPr>
        <p:spPr>
          <a:xfrm>
            <a:off x="9425559" y="4625890"/>
            <a:ext cx="1397340" cy="1927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15" name=":…"/>
          <p:cNvSpPr/>
          <p:nvPr/>
        </p:nvSpPr>
        <p:spPr>
          <a:xfrm>
            <a:off x="11496516" y="4172100"/>
            <a:ext cx="3117782" cy="305829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 defTabSz="821531">
              <a:defRPr sz="56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16" name="If you want to type the character on above,…"/>
          <p:cNvSpPr txBox="1"/>
          <p:nvPr/>
        </p:nvSpPr>
        <p:spPr>
          <a:xfrm>
            <a:off x="3782441" y="165027"/>
            <a:ext cx="16819118" cy="393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If you want to type the character on above,</a:t>
            </a:r>
          </a:p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be pressing 「shift」key</a:t>
            </a:r>
          </a:p>
        </p:txBody>
      </p:sp>
      <p:sp>
        <p:nvSpPr>
          <p:cNvPr id="517" name=":"/>
          <p:cNvSpPr txBox="1"/>
          <p:nvPr/>
        </p:nvSpPr>
        <p:spPr>
          <a:xfrm>
            <a:off x="17598634" y="4721804"/>
            <a:ext cx="1786412" cy="1818048"/>
          </a:xfrm>
          <a:prstGeom prst="rect">
            <a:avLst/>
          </a:prstGeom>
          <a:solidFill>
            <a:srgbClr val="000000"/>
          </a:solidFill>
          <a:ln w="1143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1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5438923" y="7956381"/>
            <a:ext cx="13506017" cy="5685514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円形"/>
          <p:cNvSpPr/>
          <p:nvPr/>
        </p:nvSpPr>
        <p:spPr>
          <a:xfrm>
            <a:off x="6115852" y="10989812"/>
            <a:ext cx="1822401" cy="1822402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0" name="円形"/>
          <p:cNvSpPr/>
          <p:nvPr/>
        </p:nvSpPr>
        <p:spPr>
          <a:xfrm>
            <a:off x="13928314" y="10235400"/>
            <a:ext cx="1635717" cy="1635716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Shift"/>
          <p:cNvSpPr txBox="1"/>
          <p:nvPr/>
        </p:nvSpPr>
        <p:spPr>
          <a:xfrm>
            <a:off x="6517850" y="11588274"/>
            <a:ext cx="968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22" name=";"/>
          <p:cNvSpPr txBox="1"/>
          <p:nvPr/>
        </p:nvSpPr>
        <p:spPr>
          <a:xfrm>
            <a:off x="14614101" y="10669082"/>
            <a:ext cx="26848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:"/>
          <p:cNvSpPr txBox="1"/>
          <p:nvPr/>
        </p:nvSpPr>
        <p:spPr>
          <a:xfrm>
            <a:off x="3690937" y="1966912"/>
            <a:ext cx="17002126" cy="7877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Hit the Backspace key…"/>
          <p:cNvSpPr txBox="1"/>
          <p:nvPr/>
        </p:nvSpPr>
        <p:spPr>
          <a:xfrm>
            <a:off x="4877574" y="10678847"/>
            <a:ext cx="14628852" cy="280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Hit the Backspace key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remove characters</a:t>
            </a:r>
          </a:p>
        </p:txBody>
      </p:sp>
      <p:sp>
        <p:nvSpPr>
          <p:cNvPr id="526" name="四角形"/>
          <p:cNvSpPr/>
          <p:nvPr/>
        </p:nvSpPr>
        <p:spPr>
          <a:xfrm>
            <a:off x="6117892" y="3207311"/>
            <a:ext cx="273193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3016546" y="6892871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円形"/>
          <p:cNvSpPr/>
          <p:nvPr/>
        </p:nvSpPr>
        <p:spPr>
          <a:xfrm>
            <a:off x="10661530" y="7310335"/>
            <a:ext cx="981709" cy="98170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D1:LED0"/>
          <p:cNvSpPr txBox="1"/>
          <p:nvPr/>
        </p:nvSpPr>
        <p:spPr>
          <a:xfrm>
            <a:off x="7645300" y="3989387"/>
            <a:ext cx="17904025" cy="44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35" name="グループ"/>
          <p:cNvGrpSpPr/>
          <p:nvPr/>
        </p:nvGrpSpPr>
        <p:grpSpPr>
          <a:xfrm>
            <a:off x="15870835" y="4125288"/>
            <a:ext cx="652968" cy="678606"/>
            <a:chOff x="0" y="0"/>
            <a:chExt cx="652966" cy="678604"/>
          </a:xfrm>
        </p:grpSpPr>
        <p:sp>
          <p:nvSpPr>
            <p:cNvPr id="532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3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4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36" name="Shift+;"/>
          <p:cNvSpPr txBox="1"/>
          <p:nvPr/>
        </p:nvSpPr>
        <p:spPr>
          <a:xfrm>
            <a:off x="10034351" y="5891289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37" name="矢印"/>
          <p:cNvSpPr/>
          <p:nvPr/>
        </p:nvSpPr>
        <p:spPr>
          <a:xfrm rot="16200000">
            <a:off x="11175723" y="5137991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3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3123702" y="10012308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円形"/>
          <p:cNvSpPr/>
          <p:nvPr/>
        </p:nvSpPr>
        <p:spPr>
          <a:xfrm>
            <a:off x="3362999" y="11811000"/>
            <a:ext cx="1374289" cy="137429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0" name="円形"/>
          <p:cNvSpPr/>
          <p:nvPr/>
        </p:nvSpPr>
        <p:spPr>
          <a:xfrm>
            <a:off x="8589843" y="11465614"/>
            <a:ext cx="981708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1" name=":"/>
          <p:cNvSpPr txBox="1"/>
          <p:nvPr/>
        </p:nvSpPr>
        <p:spPr>
          <a:xfrm>
            <a:off x="13814818" y="10014509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42" name=";"/>
          <p:cNvSpPr txBox="1"/>
          <p:nvPr/>
        </p:nvSpPr>
        <p:spPr>
          <a:xfrm>
            <a:off x="13814818" y="11727612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43" name="Colon"/>
          <p:cNvSpPr txBox="1"/>
          <p:nvPr/>
        </p:nvSpPr>
        <p:spPr>
          <a:xfrm>
            <a:off x="16918620" y="9995523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Colon</a:t>
            </a:r>
          </a:p>
        </p:txBody>
      </p:sp>
      <p:sp>
        <p:nvSpPr>
          <p:cNvPr id="544" name="Semicolon"/>
          <p:cNvSpPr txBox="1"/>
          <p:nvPr/>
        </p:nvSpPr>
        <p:spPr>
          <a:xfrm>
            <a:off x="15671961" y="11670908"/>
            <a:ext cx="3599687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690086">
              <a:defRPr sz="4703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Semicolon</a:t>
            </a:r>
          </a:p>
        </p:txBody>
      </p:sp>
      <p:sp>
        <p:nvSpPr>
          <p:cNvPr id="545" name="円形"/>
          <p:cNvSpPr/>
          <p:nvPr/>
        </p:nvSpPr>
        <p:spPr>
          <a:xfrm>
            <a:off x="15706466" y="10262903"/>
            <a:ext cx="981708" cy="98170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6" name="Turn the light on.…"/>
          <p:cNvSpPr txBox="1"/>
          <p:nvPr/>
        </p:nvSpPr>
        <p:spPr>
          <a:xfrm>
            <a:off x="5955042" y="278245"/>
            <a:ext cx="12473915" cy="280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on.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0" name="?"/>
          <p:cNvSpPr txBox="1"/>
          <p:nvPr/>
        </p:nvSpPr>
        <p:spPr>
          <a:xfrm>
            <a:off x="12838049" y="277813"/>
            <a:ext cx="1327278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51" name="LED1:LED0"/>
          <p:cNvSpPr txBox="1"/>
          <p:nvPr/>
        </p:nvSpPr>
        <p:spPr>
          <a:xfrm>
            <a:off x="2797059" y="8672359"/>
            <a:ext cx="5478019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52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3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4" name="OK"/>
          <p:cNvSpPr txBox="1"/>
          <p:nvPr/>
        </p:nvSpPr>
        <p:spPr>
          <a:xfrm>
            <a:off x="15253436" y="8672359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55" name="I know it!"/>
          <p:cNvSpPr txBox="1"/>
          <p:nvPr/>
        </p:nvSpPr>
        <p:spPr>
          <a:xfrm>
            <a:off x="14406499" y="3484562"/>
            <a:ext cx="557225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 know it!</a:t>
            </a:r>
          </a:p>
        </p:txBody>
      </p:sp>
      <p:sp>
        <p:nvSpPr>
          <p:cNvPr id="556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60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55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LED1:LED0…"/>
          <p:cNvSpPr txBox="1"/>
          <p:nvPr/>
        </p:nvSpPr>
        <p:spPr>
          <a:xfrm>
            <a:off x="3690937" y="1966912"/>
            <a:ext cx="17002126" cy="7877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63" name="四角形"/>
          <p:cNvSpPr/>
          <p:nvPr/>
        </p:nvSpPr>
        <p:spPr>
          <a:xfrm>
            <a:off x="3913845" y="3114665"/>
            <a:ext cx="458711" cy="10383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5" name="矢印"/>
          <p:cNvSpPr/>
          <p:nvPr/>
        </p:nvSpPr>
        <p:spPr>
          <a:xfrm rot="5400000">
            <a:off x="3250232" y="1137046"/>
            <a:ext cx="1785938" cy="1785939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66" name="Hit the UP cursor key twice"/>
          <p:cNvSpPr txBox="1"/>
          <p:nvPr/>
        </p:nvSpPr>
        <p:spPr>
          <a:xfrm>
            <a:off x="2964268" y="11664553"/>
            <a:ext cx="18455463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Hit the UP cursor key twice</a:t>
            </a:r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68921" y="7702496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円形"/>
          <p:cNvSpPr/>
          <p:nvPr/>
        </p:nvSpPr>
        <p:spPr>
          <a:xfrm>
            <a:off x="10137655" y="9715397"/>
            <a:ext cx="981709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↑"/>
          <p:cNvSpPr txBox="1"/>
          <p:nvPr/>
        </p:nvSpPr>
        <p:spPr>
          <a:xfrm>
            <a:off x="10409906" y="9893513"/>
            <a:ext cx="41771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ED1:LED0…"/>
          <p:cNvSpPr txBox="1"/>
          <p:nvPr/>
        </p:nvSpPr>
        <p:spPr>
          <a:xfrm>
            <a:off x="3690937" y="1966912"/>
            <a:ext cx="17002126" cy="7877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72" name="Hit the enter key again"/>
          <p:cNvSpPr txBox="1"/>
          <p:nvPr/>
        </p:nvSpPr>
        <p:spPr>
          <a:xfrm>
            <a:off x="4362843" y="11664553"/>
            <a:ext cx="15658314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Hit the enter key again</a:t>
            </a:r>
          </a:p>
        </p:txBody>
      </p:sp>
      <p:sp>
        <p:nvSpPr>
          <p:cNvPr id="573" name="四角形"/>
          <p:cNvSpPr/>
          <p:nvPr/>
        </p:nvSpPr>
        <p:spPr>
          <a:xfrm>
            <a:off x="3913845" y="5386345"/>
            <a:ext cx="458711" cy="10383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68921" y="7702496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円形"/>
          <p:cNvSpPr/>
          <p:nvPr/>
        </p:nvSpPr>
        <p:spPr>
          <a:xfrm>
            <a:off x="10322203" y="8578350"/>
            <a:ext cx="1565114" cy="156511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Quiz time!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/>
            <a:r>
              <a:t>Quiz time!</a:t>
            </a:r>
          </a:p>
        </p:txBody>
      </p:sp>
      <p:pic>
        <p:nvPicPr>
          <p:cNvPr id="5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How many times…"/>
          <p:cNvSpPr txBox="1"/>
          <p:nvPr/>
        </p:nvSpPr>
        <p:spPr>
          <a:xfrm>
            <a:off x="1903739" y="6772039"/>
            <a:ext cx="20576522" cy="58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How many times</a:t>
            </a:r>
          </a:p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can this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$1</a:t>
            </a:r>
            <a:r>
              <a:t> computer</a:t>
            </a:r>
          </a:p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calculate in 1 second?</a:t>
            </a:r>
          </a:p>
        </p:txBody>
      </p:sp>
      <p:grpSp>
        <p:nvGrpSpPr>
          <p:cNvPr id="585" name="グループ"/>
          <p:cNvGrpSpPr/>
          <p:nvPr/>
        </p:nvGrpSpPr>
        <p:grpSpPr>
          <a:xfrm>
            <a:off x="14608917" y="282206"/>
            <a:ext cx="6358497" cy="3850743"/>
            <a:chOff x="0" y="0"/>
            <a:chExt cx="6358495" cy="3850741"/>
          </a:xfrm>
        </p:grpSpPr>
        <p:sp>
          <p:nvSpPr>
            <p:cNvPr id="582" name="吹き出し"/>
            <p:cNvSpPr/>
            <p:nvPr/>
          </p:nvSpPr>
          <p:spPr>
            <a:xfrm>
              <a:off x="0" y="0"/>
              <a:ext cx="6358496" cy="3850742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83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39091" y="1075525"/>
              <a:ext cx="4421432" cy="905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4" name="CPU"/>
            <p:cNvSpPr txBox="1"/>
            <p:nvPr/>
          </p:nvSpPr>
          <p:spPr>
            <a:xfrm>
              <a:off x="2219519" y="2299465"/>
              <a:ext cx="2060576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8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9803" y="2450655"/>
            <a:ext cx="3341970" cy="352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250 million times in 1 second"/>
          <p:cNvSpPr txBox="1"/>
          <p:nvPr/>
        </p:nvSpPr>
        <p:spPr>
          <a:xfrm>
            <a:off x="2042778" y="7235589"/>
            <a:ext cx="20298444" cy="4905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rgbClr val="C82506"/>
                </a:solidFill>
              </a:rPr>
              <a:t>250 million</a:t>
            </a:r>
            <a:r>
              <a:t> times in 1 second</a:t>
            </a:r>
          </a:p>
        </p:txBody>
      </p:sp>
      <p:grpSp>
        <p:nvGrpSpPr>
          <p:cNvPr id="592" name="グループ"/>
          <p:cNvGrpSpPr/>
          <p:nvPr/>
        </p:nvGrpSpPr>
        <p:grpSpPr>
          <a:xfrm>
            <a:off x="14608917" y="282206"/>
            <a:ext cx="6358497" cy="3850743"/>
            <a:chOff x="0" y="0"/>
            <a:chExt cx="6358495" cy="3850741"/>
          </a:xfrm>
        </p:grpSpPr>
        <p:sp>
          <p:nvSpPr>
            <p:cNvPr id="589" name="吹き出し"/>
            <p:cNvSpPr/>
            <p:nvPr/>
          </p:nvSpPr>
          <p:spPr>
            <a:xfrm>
              <a:off x="0" y="0"/>
              <a:ext cx="6358496" cy="3850742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9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39091" y="1075525"/>
              <a:ext cx="4421432" cy="905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1" name="CPU"/>
            <p:cNvSpPr txBox="1"/>
            <p:nvPr/>
          </p:nvSpPr>
          <p:spPr>
            <a:xfrm>
              <a:off x="2219519" y="2299465"/>
              <a:ext cx="2060576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9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9803" y="2450655"/>
            <a:ext cx="3341970" cy="352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Kids Lecture…"/>
          <p:cNvSpPr txBox="1"/>
          <p:nvPr/>
        </p:nvSpPr>
        <p:spPr>
          <a:xfrm>
            <a:off x="1473978" y="10820129"/>
            <a:ext cx="906081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Kids Lecture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in companies on Saturday</a:t>
            </a:r>
          </a:p>
        </p:txBody>
      </p:sp>
      <p:sp>
        <p:nvSpPr>
          <p:cNvPr id="237" name="矢印"/>
          <p:cNvSpPr/>
          <p:nvPr/>
        </p:nvSpPr>
        <p:spPr>
          <a:xfrm>
            <a:off x="10810278" y="686337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8" name="Robot Contest for Kids…"/>
          <p:cNvSpPr txBox="1"/>
          <p:nvPr/>
        </p:nvSpPr>
        <p:spPr>
          <a:xfrm>
            <a:off x="1858245" y="682902"/>
            <a:ext cx="20761072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Robot Contest for Kids</a:t>
            </a:r>
          </a:p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Echizen Crab Robot Contest from FUKUI</a:t>
            </a:r>
          </a:p>
        </p:txBody>
      </p:sp>
      <p:pic>
        <p:nvPicPr>
          <p:cNvPr id="23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3893" y="4201162"/>
            <a:ext cx="8900986" cy="570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00779" y="4201163"/>
            <a:ext cx="9159863" cy="587376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very Winter…"/>
          <p:cNvSpPr txBox="1"/>
          <p:nvPr/>
        </p:nvSpPr>
        <p:spPr>
          <a:xfrm>
            <a:off x="12968167" y="10635185"/>
            <a:ext cx="7280911" cy="2498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Every Winter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This year Japan cup!</a:t>
            </a:r>
          </a:p>
          <a:p>
            <a:pPr defTabSz="821531">
              <a:defRPr sz="3500">
                <a:solidFill>
                  <a:srgbClr val="000000"/>
                </a:solidFill>
              </a:defRPr>
            </a:pPr>
            <a:r>
              <a:t>https://kani-robocon.com/</a:t>
            </a:r>
          </a:p>
        </p:txBody>
      </p:sp>
      <p:pic>
        <p:nvPicPr>
          <p:cNvPr id="24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27049" y="7623771"/>
            <a:ext cx="5715001" cy="527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Table 1"/>
          <p:cNvGraphicFramePr/>
          <p:nvPr/>
        </p:nvGraphicFramePr>
        <p:xfrm>
          <a:off x="23273" y="541631"/>
          <a:ext cx="24384001" cy="12632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096000"/>
                <a:gridCol w="6096000"/>
                <a:gridCol w="6096000"/>
                <a:gridCol w="6096000"/>
              </a:tblGrid>
              <a:tr h="433071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4579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IchigoJam 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iPhone 16 Pro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NVIDIA 4090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NVIDIA
DGX GH200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095647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250M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36T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1300T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36283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IchigoJam
x n?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144k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5M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4G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924298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$1500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$3000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$?M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6" name="CC BY IchigoJam"/>
          <p:cNvSpPr txBox="1"/>
          <p:nvPr/>
        </p:nvSpPr>
        <p:spPr>
          <a:xfrm>
            <a:off x="2065805" y="4096122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CC BY IchigoJam</a:t>
            </a:r>
          </a:p>
        </p:txBody>
      </p:sp>
      <p:sp>
        <p:nvSpPr>
          <p:cNvPr id="597" name="(C)Apple"/>
          <p:cNvSpPr txBox="1"/>
          <p:nvPr/>
        </p:nvSpPr>
        <p:spPr>
          <a:xfrm>
            <a:off x="8346009" y="4196392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(C)Apple</a:t>
            </a:r>
          </a:p>
        </p:txBody>
      </p:sp>
      <p:sp>
        <p:nvSpPr>
          <p:cNvPr id="598" name="(C)NVIDIA"/>
          <p:cNvSpPr txBox="1"/>
          <p:nvPr/>
        </p:nvSpPr>
        <p:spPr>
          <a:xfrm>
            <a:off x="14144206" y="4069029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(C)NVIDIA</a:t>
            </a:r>
          </a:p>
        </p:txBody>
      </p:sp>
      <p:sp>
        <p:nvSpPr>
          <p:cNvPr id="599" name="(C)NVIDIA"/>
          <p:cNvSpPr txBox="1"/>
          <p:nvPr/>
        </p:nvSpPr>
        <p:spPr>
          <a:xfrm>
            <a:off x="20447806" y="4170228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(C)NVIDIA</a:t>
            </a:r>
          </a:p>
        </p:txBody>
      </p:sp>
      <p:pic>
        <p:nvPicPr>
          <p:cNvPr id="6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5710" y="1135210"/>
            <a:ext cx="2455226" cy="3021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49111" y="1246749"/>
            <a:ext cx="4165601" cy="229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74270" y="1888720"/>
            <a:ext cx="5522483" cy="1014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367" y="1438302"/>
            <a:ext cx="3796669" cy="2415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WAIT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/>
            <a:r>
              <a:t>WAIT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WAIT180"/>
          <p:cNvSpPr txBox="1"/>
          <p:nvPr/>
        </p:nvSpPr>
        <p:spPr>
          <a:xfrm>
            <a:off x="7645300" y="5065414"/>
            <a:ext cx="17904025" cy="44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12" name="グループ"/>
          <p:cNvGrpSpPr/>
          <p:nvPr/>
        </p:nvGrpSpPr>
        <p:grpSpPr>
          <a:xfrm>
            <a:off x="14119505" y="5167085"/>
            <a:ext cx="652967" cy="678606"/>
            <a:chOff x="0" y="0"/>
            <a:chExt cx="652966" cy="678604"/>
          </a:xfrm>
        </p:grpSpPr>
        <p:sp>
          <p:nvSpPr>
            <p:cNvPr id="609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0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1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3" name="To wait seconds"/>
          <p:cNvSpPr txBox="1"/>
          <p:nvPr/>
        </p:nvSpPr>
        <p:spPr>
          <a:xfrm>
            <a:off x="6881025" y="567928"/>
            <a:ext cx="10621950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wait seconds</a:t>
            </a:r>
          </a:p>
        </p:txBody>
      </p:sp>
      <p:sp>
        <p:nvSpPr>
          <p:cNvPr id="614" name="How long did it take you…"/>
          <p:cNvSpPr txBox="1"/>
          <p:nvPr/>
        </p:nvSpPr>
        <p:spPr>
          <a:xfrm>
            <a:off x="1582762" y="7951887"/>
            <a:ext cx="21218475" cy="280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How long did it take you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press enter and then “OK”?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LED1:WAIT180:LED0"/>
          <p:cNvSpPr txBox="1"/>
          <p:nvPr/>
        </p:nvSpPr>
        <p:spPr>
          <a:xfrm>
            <a:off x="4430613" y="5533727"/>
            <a:ext cx="17904024" cy="218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20" name="グループ"/>
          <p:cNvGrpSpPr/>
          <p:nvPr/>
        </p:nvGrpSpPr>
        <p:grpSpPr>
          <a:xfrm>
            <a:off x="19810693" y="5645275"/>
            <a:ext cx="652967" cy="678606"/>
            <a:chOff x="0" y="0"/>
            <a:chExt cx="652966" cy="678604"/>
          </a:xfrm>
        </p:grpSpPr>
        <p:sp>
          <p:nvSpPr>
            <p:cNvPr id="617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9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21" name="Turn the light on.…"/>
          <p:cNvSpPr txBox="1"/>
          <p:nvPr/>
        </p:nvSpPr>
        <p:spPr>
          <a:xfrm>
            <a:off x="5741341" y="20764"/>
            <a:ext cx="12473916" cy="441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on.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Wait 3 sec.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off.</a:t>
            </a:r>
          </a:p>
        </p:txBody>
      </p:sp>
      <p:sp>
        <p:nvSpPr>
          <p:cNvPr id="622" name="矢印"/>
          <p:cNvSpPr/>
          <p:nvPr/>
        </p:nvSpPr>
        <p:spPr>
          <a:xfrm rot="16200000">
            <a:off x="7961035" y="685566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3" name="矢印"/>
          <p:cNvSpPr/>
          <p:nvPr/>
        </p:nvSpPr>
        <p:spPr>
          <a:xfrm rot="16200000">
            <a:off x="15116691" y="6724698"/>
            <a:ext cx="1004126" cy="797998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2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4141687" y="9964684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円形"/>
          <p:cNvSpPr/>
          <p:nvPr/>
        </p:nvSpPr>
        <p:spPr>
          <a:xfrm>
            <a:off x="9607827" y="11417990"/>
            <a:ext cx="981709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6" name=":"/>
          <p:cNvSpPr txBox="1"/>
          <p:nvPr/>
        </p:nvSpPr>
        <p:spPr>
          <a:xfrm>
            <a:off x="13922875" y="10133571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27" name=";"/>
          <p:cNvSpPr txBox="1"/>
          <p:nvPr/>
        </p:nvSpPr>
        <p:spPr>
          <a:xfrm>
            <a:off x="13922875" y="11846673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28" name="Colon"/>
          <p:cNvSpPr txBox="1"/>
          <p:nvPr/>
        </p:nvSpPr>
        <p:spPr>
          <a:xfrm>
            <a:off x="17026678" y="10114585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Colon</a:t>
            </a:r>
          </a:p>
        </p:txBody>
      </p:sp>
      <p:sp>
        <p:nvSpPr>
          <p:cNvPr id="629" name="Semicolon"/>
          <p:cNvSpPr txBox="1"/>
          <p:nvPr/>
        </p:nvSpPr>
        <p:spPr>
          <a:xfrm>
            <a:off x="15780018" y="11789970"/>
            <a:ext cx="4661666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Semicolon</a:t>
            </a:r>
          </a:p>
        </p:txBody>
      </p:sp>
      <p:sp>
        <p:nvSpPr>
          <p:cNvPr id="630" name="円形"/>
          <p:cNvSpPr/>
          <p:nvPr/>
        </p:nvSpPr>
        <p:spPr>
          <a:xfrm>
            <a:off x="15814523" y="10381966"/>
            <a:ext cx="981708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1" name="Shift+;"/>
          <p:cNvSpPr txBox="1"/>
          <p:nvPr/>
        </p:nvSpPr>
        <p:spPr>
          <a:xfrm>
            <a:off x="6849429" y="7653260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32" name="Shift+;"/>
          <p:cNvSpPr txBox="1"/>
          <p:nvPr/>
        </p:nvSpPr>
        <p:spPr>
          <a:xfrm>
            <a:off x="14147959" y="7653260"/>
            <a:ext cx="3286870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LED1:WAIT180:LED0:WAIT60:LED1:WAIT60:LED0"/>
          <p:cNvSpPr txBox="1"/>
          <p:nvPr/>
        </p:nvSpPr>
        <p:spPr>
          <a:xfrm>
            <a:off x="887331" y="6326187"/>
            <a:ext cx="22474484" cy="192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50000"/>
              </a:lnSpc>
              <a:defRPr sz="56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rgbClr val="C82506"/>
                </a:solidFill>
              </a:rPr>
              <a:t>:WAIT60:LED1:WAIT60:LED0</a:t>
            </a:r>
          </a:p>
        </p:txBody>
      </p:sp>
      <p:sp>
        <p:nvSpPr>
          <p:cNvPr id="635" name="Light on twice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Light on twice</a:t>
            </a:r>
          </a:p>
        </p:txBody>
      </p:sp>
      <p:sp>
        <p:nvSpPr>
          <p:cNvPr id="636" name="Write following it…"/>
          <p:cNvSpPr txBox="1"/>
          <p:nvPr>
            <p:ph type="title"/>
          </p:nvPr>
        </p:nvSpPr>
        <p:spPr>
          <a:xfrm>
            <a:off x="3233849" y="661453"/>
            <a:ext cx="17916301" cy="381993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525779">
              <a:defRPr sz="7168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Write following it</a:t>
            </a:r>
          </a:p>
          <a:p>
            <a:pPr defTabSz="525779">
              <a:defRPr sz="7168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And press the Enter key</a:t>
            </a:r>
          </a:p>
          <a:p>
            <a:pPr defTabSz="525779">
              <a:defRPr sz="7168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turn light on/off twice!</a:t>
            </a:r>
          </a:p>
        </p:txBody>
      </p:sp>
      <p:grpSp>
        <p:nvGrpSpPr>
          <p:cNvPr id="640" name="グループ"/>
          <p:cNvGrpSpPr/>
          <p:nvPr/>
        </p:nvGrpSpPr>
        <p:grpSpPr>
          <a:xfrm>
            <a:off x="8376990" y="7299423"/>
            <a:ext cx="1038265" cy="1079033"/>
            <a:chOff x="0" y="0"/>
            <a:chExt cx="1038264" cy="1079031"/>
          </a:xfrm>
        </p:grpSpPr>
        <p:sp>
          <p:nvSpPr>
            <p:cNvPr id="637" name="四角形"/>
            <p:cNvSpPr/>
            <p:nvPr/>
          </p:nvSpPr>
          <p:spPr>
            <a:xfrm>
              <a:off x="0" y="0"/>
              <a:ext cx="1038265" cy="1079032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8" name="線"/>
            <p:cNvSpPr/>
            <p:nvPr/>
          </p:nvSpPr>
          <p:spPr>
            <a:xfrm flipH="1" flipV="1">
              <a:off x="147642" y="728672"/>
              <a:ext cx="64254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9" name="線"/>
            <p:cNvSpPr/>
            <p:nvPr/>
          </p:nvSpPr>
          <p:spPr>
            <a:xfrm flipH="1">
              <a:off x="759266" y="292867"/>
              <a:ext cx="3394" cy="476907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an you flash that light 100 times?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>
            <a:lvl1pPr defTabSz="665440">
              <a:defRPr sz="9072"/>
            </a:lvl1pPr>
          </a:lstStyle>
          <a:p>
            <a:pPr/>
            <a:r>
              <a:t>Can you flash that light 100 times?</a:t>
            </a:r>
          </a:p>
        </p:txBody>
      </p:sp>
      <p:pic>
        <p:nvPicPr>
          <p:cNvPr id="6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1370672" y="1109662"/>
            <a:ext cx="22099103" cy="903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46" name="Light up 10 times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Light up 10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rogram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/>
            <a:r>
              <a:t>Program</a:t>
            </a:r>
          </a:p>
        </p:txBody>
      </p:sp>
      <p:pic>
        <p:nvPicPr>
          <p:cNvPr id="6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1 LED1:WAIT10…"/>
          <p:cNvSpPr txBox="1"/>
          <p:nvPr/>
        </p:nvSpPr>
        <p:spPr>
          <a:xfrm>
            <a:off x="5764113" y="1911350"/>
            <a:ext cx="17904024" cy="565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55" name="グループ"/>
          <p:cNvGrpSpPr/>
          <p:nvPr/>
        </p:nvGrpSpPr>
        <p:grpSpPr>
          <a:xfrm>
            <a:off x="17561523" y="2077413"/>
            <a:ext cx="652967" cy="678605"/>
            <a:chOff x="0" y="0"/>
            <a:chExt cx="652966" cy="678604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59" name="グループ"/>
          <p:cNvGrpSpPr/>
          <p:nvPr/>
        </p:nvGrpSpPr>
        <p:grpSpPr>
          <a:xfrm>
            <a:off x="17561523" y="3208507"/>
            <a:ext cx="652967" cy="678605"/>
            <a:chOff x="0" y="0"/>
            <a:chExt cx="652966" cy="678604"/>
          </a:xfrm>
        </p:grpSpPr>
        <p:sp>
          <p:nvSpPr>
            <p:cNvPr id="656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7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8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円形"/>
          <p:cNvSpPr/>
          <p:nvPr/>
        </p:nvSpPr>
        <p:spPr>
          <a:xfrm>
            <a:off x="5660906" y="11953875"/>
            <a:ext cx="2469710" cy="2469711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2" name="Space"/>
          <p:cNvSpPr txBox="1"/>
          <p:nvPr/>
        </p:nvSpPr>
        <p:spPr>
          <a:xfrm>
            <a:off x="5873400" y="4819142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Space</a:t>
            </a:r>
          </a:p>
        </p:txBody>
      </p:sp>
      <p:sp>
        <p:nvSpPr>
          <p:cNvPr id="663" name="矢印"/>
          <p:cNvSpPr/>
          <p:nvPr/>
        </p:nvSpPr>
        <p:spPr>
          <a:xfrm rot="16200000">
            <a:off x="6573956" y="4125375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4" name="Shift+;"/>
          <p:cNvSpPr txBox="1"/>
          <p:nvPr/>
        </p:nvSpPr>
        <p:spPr>
          <a:xfrm>
            <a:off x="9945054" y="4819142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65" name="矢印"/>
          <p:cNvSpPr/>
          <p:nvPr/>
        </p:nvSpPr>
        <p:spPr>
          <a:xfrm rot="16200000">
            <a:off x="11086426" y="4065844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2339140" y="10059934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円形"/>
          <p:cNvSpPr/>
          <p:nvPr/>
        </p:nvSpPr>
        <p:spPr>
          <a:xfrm>
            <a:off x="12578436" y="11858625"/>
            <a:ext cx="1374290" cy="137429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8" name="円形"/>
          <p:cNvSpPr/>
          <p:nvPr/>
        </p:nvSpPr>
        <p:spPr>
          <a:xfrm>
            <a:off x="17805280" y="11513240"/>
            <a:ext cx="981709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9" name=":"/>
          <p:cNvSpPr txBox="1"/>
          <p:nvPr/>
        </p:nvSpPr>
        <p:spPr>
          <a:xfrm>
            <a:off x="15767442" y="6728383"/>
            <a:ext cx="1357592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70" name=";"/>
          <p:cNvSpPr txBox="1"/>
          <p:nvPr/>
        </p:nvSpPr>
        <p:spPr>
          <a:xfrm>
            <a:off x="15767442" y="8441486"/>
            <a:ext cx="1357592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71" name="Colon"/>
          <p:cNvSpPr txBox="1"/>
          <p:nvPr/>
        </p:nvSpPr>
        <p:spPr>
          <a:xfrm>
            <a:off x="18871245" y="6709398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Colon</a:t>
            </a:r>
          </a:p>
        </p:txBody>
      </p:sp>
      <p:sp>
        <p:nvSpPr>
          <p:cNvPr id="672" name="Semicolon"/>
          <p:cNvSpPr txBox="1"/>
          <p:nvPr/>
        </p:nvSpPr>
        <p:spPr>
          <a:xfrm>
            <a:off x="17624586" y="8384782"/>
            <a:ext cx="4619433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Semicolon</a:t>
            </a:r>
          </a:p>
        </p:txBody>
      </p:sp>
      <p:sp>
        <p:nvSpPr>
          <p:cNvPr id="673" name="円形"/>
          <p:cNvSpPr/>
          <p:nvPr/>
        </p:nvSpPr>
        <p:spPr>
          <a:xfrm>
            <a:off x="17659089" y="6976778"/>
            <a:ext cx="981709" cy="98170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LS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7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F1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78" name="Clear Screen!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Clear Screen!</a:t>
            </a:r>
          </a:p>
        </p:txBody>
      </p:sp>
      <p:pic>
        <p:nvPicPr>
          <p:cNvPr id="67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円形"/>
          <p:cNvSpPr/>
          <p:nvPr/>
        </p:nvSpPr>
        <p:spPr>
          <a:xfrm>
            <a:off x="3478481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1" name="F1"/>
          <p:cNvSpPr txBox="1"/>
          <p:nvPr/>
        </p:nvSpPr>
        <p:spPr>
          <a:xfrm>
            <a:off x="3663776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85" name="グループ"/>
          <p:cNvGrpSpPr/>
          <p:nvPr/>
        </p:nvGrpSpPr>
        <p:grpSpPr>
          <a:xfrm>
            <a:off x="7155461" y="6206420"/>
            <a:ext cx="1253925" cy="1303159"/>
            <a:chOff x="0" y="0"/>
            <a:chExt cx="1253923" cy="1303158"/>
          </a:xfrm>
        </p:grpSpPr>
        <p:sp>
          <p:nvSpPr>
            <p:cNvPr id="682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3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4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25068" b="0"/>
          <a:stretch>
            <a:fillRect/>
          </a:stretch>
        </p:blipFill>
        <p:spPr>
          <a:xfrm>
            <a:off x="-117156" y="3578409"/>
            <a:ext cx="7116318" cy="605636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irst Programming…"/>
          <p:cNvSpPr txBox="1"/>
          <p:nvPr/>
        </p:nvSpPr>
        <p:spPr>
          <a:xfrm>
            <a:off x="55206" y="10455407"/>
            <a:ext cx="6771641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First Programming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in Elementary School</a:t>
            </a:r>
          </a:p>
        </p:txBody>
      </p:sp>
      <p:sp>
        <p:nvSpPr>
          <p:cNvPr id="246" name="矢印"/>
          <p:cNvSpPr/>
          <p:nvPr/>
        </p:nvSpPr>
        <p:spPr>
          <a:xfrm>
            <a:off x="7523412" y="622291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4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32191" b="0"/>
          <a:stretch>
            <a:fillRect/>
          </a:stretch>
        </p:blipFill>
        <p:spPr>
          <a:xfrm>
            <a:off x="9049984" y="3491890"/>
            <a:ext cx="6587147" cy="622935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obot and…"/>
          <p:cNvSpPr txBox="1"/>
          <p:nvPr/>
        </p:nvSpPr>
        <p:spPr>
          <a:xfrm>
            <a:off x="9330892" y="10455407"/>
            <a:ext cx="6025516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Robot and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Software Contests</a:t>
            </a:r>
          </a:p>
        </p:txBody>
      </p:sp>
      <p:sp>
        <p:nvSpPr>
          <p:cNvPr id="249" name="矢印"/>
          <p:cNvSpPr/>
          <p:nvPr/>
        </p:nvSpPr>
        <p:spPr>
          <a:xfrm>
            <a:off x="15893885" y="625663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0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rcRect l="1123" t="0" r="0" b="2171"/>
          <a:stretch>
            <a:fillRect/>
          </a:stretch>
        </p:blipFill>
        <p:spPr>
          <a:xfrm>
            <a:off x="17765667" y="3474121"/>
            <a:ext cx="6829051" cy="623299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Innovators!"/>
          <p:cNvSpPr txBox="1"/>
          <p:nvPr/>
        </p:nvSpPr>
        <p:spPr>
          <a:xfrm>
            <a:off x="19309745" y="10931657"/>
            <a:ext cx="366331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Innovators!</a:t>
            </a:r>
          </a:p>
        </p:txBody>
      </p:sp>
      <p:sp>
        <p:nvSpPr>
          <p:cNvPr id="252" name="IchigoJam ＆ IT Boot Camp→Creative Person"/>
          <p:cNvSpPr txBox="1"/>
          <p:nvPr/>
        </p:nvSpPr>
        <p:spPr>
          <a:xfrm>
            <a:off x="603993" y="1381907"/>
            <a:ext cx="23269576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IchigoJam ＆ IT Boot Camp→Creative Person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I remember it!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 it!</a:t>
            </a:r>
          </a:p>
        </p:txBody>
      </p:sp>
      <p:sp>
        <p:nvSpPr>
          <p:cNvPr id="690" name="Show me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747593">
              <a:defRPr sz="63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the program</a:t>
            </a:r>
          </a:p>
        </p:txBody>
      </p:sp>
      <p:pic>
        <p:nvPicPr>
          <p:cNvPr id="69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3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697" name="グループ"/>
          <p:cNvGrpSpPr/>
          <p:nvPr/>
        </p:nvGrpSpPr>
        <p:grpSpPr>
          <a:xfrm>
            <a:off x="8048429" y="6188561"/>
            <a:ext cx="1253925" cy="1303159"/>
            <a:chOff x="0" y="0"/>
            <a:chExt cx="1253923" cy="1303158"/>
          </a:xfrm>
        </p:grpSpPr>
        <p:sp>
          <p:nvSpPr>
            <p:cNvPr id="694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5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6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RUN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F5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2" name="Run the program"/>
          <p:cNvSpPr txBox="1"/>
          <p:nvPr>
            <p:ph type="title"/>
          </p:nvPr>
        </p:nvSpPr>
        <p:spPr>
          <a:xfrm>
            <a:off x="3461370" y="3673078"/>
            <a:ext cx="9741359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Run the program</a:t>
            </a:r>
          </a:p>
        </p:txBody>
      </p:sp>
      <p:pic>
        <p:nvPicPr>
          <p:cNvPr id="70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5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09" name="グループ"/>
          <p:cNvGrpSpPr/>
          <p:nvPr/>
        </p:nvGrpSpPr>
        <p:grpSpPr>
          <a:xfrm>
            <a:off x="7030445" y="6170701"/>
            <a:ext cx="1253924" cy="1303160"/>
            <a:chOff x="0" y="0"/>
            <a:chExt cx="1253923" cy="1303158"/>
          </a:xfrm>
        </p:grpSpPr>
        <p:sp>
          <p:nvSpPr>
            <p:cNvPr id="706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7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8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an you do…"/>
          <p:cNvSpPr txBox="1"/>
          <p:nvPr>
            <p:ph type="title"/>
          </p:nvPr>
        </p:nvSpPr>
        <p:spPr>
          <a:xfrm>
            <a:off x="2058495" y="3154909"/>
            <a:ext cx="20267009" cy="4303134"/>
          </a:xfrm>
          <a:prstGeom prst="rect">
            <a:avLst/>
          </a:prstGeom>
        </p:spPr>
        <p:txBody>
          <a:bodyPr/>
          <a:lstStyle/>
          <a:p>
            <a:pPr/>
            <a:r>
              <a:t>Can you do</a:t>
            </a:r>
          </a:p>
          <a:p>
            <a:pPr/>
            <a:r>
              <a:t>1000 times?</a:t>
            </a:r>
          </a:p>
        </p:txBody>
      </p:sp>
      <p:pic>
        <p:nvPicPr>
          <p:cNvPr id="71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3 GOTO1"/>
          <p:cNvSpPr txBox="1"/>
          <p:nvPr/>
        </p:nvSpPr>
        <p:spPr>
          <a:xfrm>
            <a:off x="5454550" y="5463229"/>
            <a:ext cx="17904025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15" name="How many times?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How many times?</a:t>
            </a:r>
          </a:p>
        </p:txBody>
      </p:sp>
      <p:sp>
        <p:nvSpPr>
          <p:cNvPr id="716" name="To repeat"/>
          <p:cNvSpPr txBox="1"/>
          <p:nvPr>
            <p:ph type="title"/>
          </p:nvPr>
        </p:nvSpPr>
        <p:spPr>
          <a:xfrm>
            <a:off x="3691524" y="855389"/>
            <a:ext cx="16660566" cy="243259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repeat</a:t>
            </a:r>
          </a:p>
        </p:txBody>
      </p:sp>
      <p:pic>
        <p:nvPicPr>
          <p:cNvPr id="7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9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23" name="グループ"/>
          <p:cNvGrpSpPr/>
          <p:nvPr/>
        </p:nvGrpSpPr>
        <p:grpSpPr>
          <a:xfrm>
            <a:off x="11865516" y="5639864"/>
            <a:ext cx="652967" cy="678606"/>
            <a:chOff x="0" y="0"/>
            <a:chExt cx="652966" cy="678604"/>
          </a:xfrm>
        </p:grpSpPr>
        <p:sp>
          <p:nvSpPr>
            <p:cNvPr id="720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2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ame with LED!…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 defTabSz="599717">
              <a:defRPr sz="8176"/>
            </a:pPr>
            <a:r>
              <a:t>Game with LED!</a:t>
            </a:r>
          </a:p>
          <a:p>
            <a:pPr defTabSz="599717">
              <a:defRPr sz="8176"/>
            </a:pPr>
            <a:r>
              <a:t>If the LED will be ON,</a:t>
            </a:r>
          </a:p>
          <a:p>
            <a:pPr defTabSz="599717">
              <a:defRPr sz="8176"/>
            </a:pPr>
            <a:r>
              <a:t>you’re WINNER!</a:t>
            </a:r>
          </a:p>
        </p:txBody>
      </p:sp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[ESC]key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[ESC]key</a:t>
            </a:r>
          </a:p>
        </p:txBody>
      </p:sp>
      <p:pic>
        <p:nvPicPr>
          <p:cNvPr id="7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press ESC key to stop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698301">
              <a:defRPr sz="59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ESC key to stop</a:t>
            </a:r>
          </a:p>
        </p:txBody>
      </p:sp>
      <p:pic>
        <p:nvPicPr>
          <p:cNvPr id="73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5698904" y="8455228"/>
            <a:ext cx="12409669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円形"/>
          <p:cNvSpPr/>
          <p:nvPr/>
        </p:nvSpPr>
        <p:spPr>
          <a:xfrm>
            <a:off x="5881687" y="8400324"/>
            <a:ext cx="1446145" cy="144614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I remembered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remembered</a:t>
            </a:r>
          </a:p>
        </p:txBody>
      </p:sp>
      <p:sp>
        <p:nvSpPr>
          <p:cNvPr id="737" name="Show me LIST of program"/>
          <p:cNvSpPr txBox="1"/>
          <p:nvPr>
            <p:ph type="title"/>
          </p:nvPr>
        </p:nvSpPr>
        <p:spPr>
          <a:xfrm>
            <a:off x="3461370" y="3673078"/>
            <a:ext cx="14089888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13315">
              <a:defRPr sz="693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73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1 LED1:WAIT3…"/>
          <p:cNvSpPr txBox="1"/>
          <p:nvPr/>
        </p:nvSpPr>
        <p:spPr>
          <a:xfrm>
            <a:off x="5525988" y="4276836"/>
            <a:ext cx="17904024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LED1:WAIT3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rgbClr val="C82506"/>
                </a:solidFill>
              </a:rPr>
              <a:t>10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43" name="You can modify freely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You can modify freely</a:t>
            </a:r>
          </a:p>
        </p:txBody>
      </p:sp>
      <p:sp>
        <p:nvSpPr>
          <p:cNvPr id="744" name="Let’s modify with cursor and backspace keys.…"/>
          <p:cNvSpPr txBox="1"/>
          <p:nvPr>
            <p:ph type="title"/>
          </p:nvPr>
        </p:nvSpPr>
        <p:spPr>
          <a:xfrm>
            <a:off x="665354" y="520159"/>
            <a:ext cx="23053292" cy="243259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60057">
              <a:defRPr sz="627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Let’s modify with cursor and backspace keys.</a:t>
            </a:r>
          </a:p>
          <a:p>
            <a:pPr defTabSz="460057">
              <a:defRPr sz="627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Press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Enter</a:t>
            </a:r>
            <a:r>
              <a:t> key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F5</a:t>
            </a:r>
            <a:r>
              <a:t> key after modifying.</a:t>
            </a:r>
          </a:p>
        </p:txBody>
      </p:sp>
      <p:pic>
        <p:nvPicPr>
          <p:cNvPr id="7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48" name="Cursor keys"/>
          <p:cNvSpPr txBox="1"/>
          <p:nvPr/>
        </p:nvSpPr>
        <p:spPr>
          <a:xfrm>
            <a:off x="9307338" y="8944193"/>
            <a:ext cx="360694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50425">
              <a:defRPr sz="375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Cursor keys</a:t>
            </a:r>
          </a:p>
        </p:txBody>
      </p:sp>
      <p:sp>
        <p:nvSpPr>
          <p:cNvPr id="749" name="円形"/>
          <p:cNvSpPr/>
          <p:nvPr/>
        </p:nvSpPr>
        <p:spPr>
          <a:xfrm>
            <a:off x="9735215" y="12056380"/>
            <a:ext cx="1750592" cy="1750592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53" name="グループ"/>
          <p:cNvGrpSpPr/>
          <p:nvPr/>
        </p:nvGrpSpPr>
        <p:grpSpPr>
          <a:xfrm>
            <a:off x="16606620" y="4044402"/>
            <a:ext cx="1253924" cy="1303159"/>
            <a:chOff x="0" y="0"/>
            <a:chExt cx="1253923" cy="1303158"/>
          </a:xfrm>
        </p:grpSpPr>
        <p:sp>
          <p:nvSpPr>
            <p:cNvPr id="750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1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2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[ESC]key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[ESC]key</a:t>
            </a:r>
          </a:p>
        </p:txBody>
      </p:sp>
      <p:pic>
        <p:nvPicPr>
          <p:cNvPr id="7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Press ESC key to stop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69008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ESC key to stop</a:t>
            </a:r>
          </a:p>
        </p:txBody>
      </p:sp>
      <p:pic>
        <p:nvPicPr>
          <p:cNvPr id="7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5698904" y="8455228"/>
            <a:ext cx="12409669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円形"/>
          <p:cNvSpPr/>
          <p:nvPr/>
        </p:nvSpPr>
        <p:spPr>
          <a:xfrm>
            <a:off x="5881687" y="8400324"/>
            <a:ext cx="1446145" cy="144614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AVE0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F3, 0, Enter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F3, 0, Enter</a:t>
            </a:r>
          </a:p>
        </p:txBody>
      </p:sp>
      <p:sp>
        <p:nvSpPr>
          <p:cNvPr id="764" name="Save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Save the program</a:t>
            </a:r>
          </a:p>
        </p:txBody>
      </p:sp>
      <p:pic>
        <p:nvPicPr>
          <p:cNvPr id="7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円形"/>
          <p:cNvSpPr/>
          <p:nvPr/>
        </p:nvSpPr>
        <p:spPr>
          <a:xfrm>
            <a:off x="4425027" y="9915336"/>
            <a:ext cx="1286249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F3"/>
          <p:cNvSpPr txBox="1"/>
          <p:nvPr/>
        </p:nvSpPr>
        <p:spPr>
          <a:xfrm>
            <a:off x="4610323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71" name="グループ"/>
          <p:cNvGrpSpPr/>
          <p:nvPr/>
        </p:nvGrpSpPr>
        <p:grpSpPr>
          <a:xfrm>
            <a:off x="9256914" y="6206420"/>
            <a:ext cx="1253925" cy="1303159"/>
            <a:chOff x="0" y="0"/>
            <a:chExt cx="1253923" cy="1303158"/>
          </a:xfrm>
        </p:grpSpPr>
        <p:sp>
          <p:nvSpPr>
            <p:cNvPr id="768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0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o you like computers?"/>
          <p:cNvSpPr txBox="1"/>
          <p:nvPr>
            <p:ph type="title"/>
          </p:nvPr>
        </p:nvSpPr>
        <p:spPr>
          <a:xfrm>
            <a:off x="3233849" y="4783009"/>
            <a:ext cx="17916302" cy="4149982"/>
          </a:xfrm>
          <a:prstGeom prst="rect">
            <a:avLst/>
          </a:prstGeom>
        </p:spPr>
        <p:txBody>
          <a:bodyPr/>
          <a:lstStyle>
            <a:lvl1pPr defTabSz="517564">
              <a:defRPr sz="12600"/>
            </a:lvl1pPr>
          </a:lstStyle>
          <a:p>
            <a:pPr/>
            <a:r>
              <a:t>Do you like computers?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FILES4"/>
          <p:cNvSpPr txBox="1"/>
          <p:nvPr/>
        </p:nvSpPr>
        <p:spPr>
          <a:xfrm>
            <a:off x="3597175" y="386556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FILES4</a:t>
            </a:r>
          </a:p>
        </p:txBody>
      </p:sp>
      <p:pic>
        <p:nvPicPr>
          <p:cNvPr id="7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F9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F9</a:t>
            </a:r>
          </a:p>
        </p:txBody>
      </p:sp>
      <p:sp>
        <p:nvSpPr>
          <p:cNvPr id="776" name="To confirm"/>
          <p:cNvSpPr txBox="1"/>
          <p:nvPr>
            <p:ph type="title"/>
          </p:nvPr>
        </p:nvSpPr>
        <p:spPr>
          <a:xfrm>
            <a:off x="3532807" y="1492146"/>
            <a:ext cx="10567542" cy="180333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confirm</a:t>
            </a:r>
          </a:p>
        </p:txBody>
      </p:sp>
      <p:pic>
        <p:nvPicPr>
          <p:cNvPr id="77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円形"/>
          <p:cNvSpPr/>
          <p:nvPr/>
        </p:nvSpPr>
        <p:spPr>
          <a:xfrm>
            <a:off x="7830215" y="9843899"/>
            <a:ext cx="1286249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F9"/>
          <p:cNvSpPr txBox="1"/>
          <p:nvPr/>
        </p:nvSpPr>
        <p:spPr>
          <a:xfrm>
            <a:off x="8015510" y="8598911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F9</a:t>
            </a:r>
          </a:p>
        </p:txBody>
      </p:sp>
      <p:grpSp>
        <p:nvGrpSpPr>
          <p:cNvPr id="783" name="グループ"/>
          <p:cNvGrpSpPr/>
          <p:nvPr/>
        </p:nvGrpSpPr>
        <p:grpSpPr>
          <a:xfrm>
            <a:off x="10264146" y="3787070"/>
            <a:ext cx="1253924" cy="1303160"/>
            <a:chOff x="0" y="0"/>
            <a:chExt cx="1253923" cy="1303158"/>
          </a:xfrm>
        </p:grpSpPr>
        <p:sp>
          <p:nvSpPr>
            <p:cNvPr id="780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1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2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84" name="0 LED1:WAIT10"/>
          <p:cNvSpPr txBox="1"/>
          <p:nvPr/>
        </p:nvSpPr>
        <p:spPr>
          <a:xfrm>
            <a:off x="3532807" y="6086646"/>
            <a:ext cx="10567542" cy="1102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785" name="Check the file"/>
          <p:cNvSpPr txBox="1"/>
          <p:nvPr/>
        </p:nvSpPr>
        <p:spPr>
          <a:xfrm>
            <a:off x="3532807" y="7068959"/>
            <a:ext cx="6657361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Check the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グループ"/>
          <p:cNvGrpSpPr/>
          <p:nvPr/>
        </p:nvGrpSpPr>
        <p:grpSpPr>
          <a:xfrm>
            <a:off x="17473110" y="9119642"/>
            <a:ext cx="2004551" cy="1038258"/>
            <a:chOff x="0" y="0"/>
            <a:chExt cx="2004550" cy="1038256"/>
          </a:xfrm>
        </p:grpSpPr>
        <p:sp>
          <p:nvSpPr>
            <p:cNvPr id="787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8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90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796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792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4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5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7" name="四角形"/>
          <p:cNvSpPr/>
          <p:nvPr/>
        </p:nvSpPr>
        <p:spPr>
          <a:xfrm>
            <a:off x="2618372" y="7061887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8" name="四角形"/>
          <p:cNvSpPr/>
          <p:nvPr/>
        </p:nvSpPr>
        <p:spPr>
          <a:xfrm>
            <a:off x="4041721" y="6440911"/>
            <a:ext cx="1150829" cy="3206384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9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802" name="グループ"/>
          <p:cNvGrpSpPr/>
          <p:nvPr/>
        </p:nvGrpSpPr>
        <p:grpSpPr>
          <a:xfrm rot="16200000">
            <a:off x="11540725" y="2195336"/>
            <a:ext cx="1880597" cy="974055"/>
            <a:chOff x="0" y="0"/>
            <a:chExt cx="1880596" cy="974054"/>
          </a:xfrm>
        </p:grpSpPr>
        <p:sp>
          <p:nvSpPr>
            <p:cNvPr id="800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1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21" name="接続の線"/>
          <p:cNvSpPr/>
          <p:nvPr/>
        </p:nvSpPr>
        <p:spPr>
          <a:xfrm>
            <a:off x="12356999" y="1421076"/>
            <a:ext cx="3776862" cy="32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76" fill="norm" stroke="1" extrusionOk="0">
                <a:moveTo>
                  <a:pt x="0" y="18276"/>
                </a:moveTo>
                <a:cubicBezTo>
                  <a:pt x="2882" y="2121"/>
                  <a:pt x="10082" y="-3324"/>
                  <a:pt x="21600" y="1941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0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806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2" name="接続の線"/>
          <p:cNvSpPr/>
          <p:nvPr/>
        </p:nvSpPr>
        <p:spPr>
          <a:xfrm>
            <a:off x="19477725" y="9396826"/>
            <a:ext cx="3101455" cy="936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70" fill="norm" stroke="1" extrusionOk="0">
                <a:moveTo>
                  <a:pt x="0" y="1387"/>
                </a:moveTo>
                <a:cubicBezTo>
                  <a:pt x="11727" y="-2930"/>
                  <a:pt x="18927" y="2831"/>
                  <a:pt x="21600" y="1867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10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08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9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16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1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7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818" name="線"/>
          <p:cNvSpPr/>
          <p:nvPr/>
        </p:nvSpPr>
        <p:spPr>
          <a:xfrm>
            <a:off x="15969254" y="12863186"/>
            <a:ext cx="1418631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OFF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38835">
              <a:defRPr sz="46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824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5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27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33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829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0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1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2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4" name="四角形"/>
          <p:cNvSpPr/>
          <p:nvPr/>
        </p:nvSpPr>
        <p:spPr>
          <a:xfrm>
            <a:off x="2233699" y="7104629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35" name="四角形"/>
          <p:cNvSpPr/>
          <p:nvPr/>
        </p:nvSpPr>
        <p:spPr>
          <a:xfrm>
            <a:off x="3357857" y="6462282"/>
            <a:ext cx="1150829" cy="3206384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36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839" name="グループ"/>
          <p:cNvGrpSpPr/>
          <p:nvPr/>
        </p:nvGrpSpPr>
        <p:grpSpPr>
          <a:xfrm rot="16200000">
            <a:off x="11540725" y="2131223"/>
            <a:ext cx="1880597" cy="974056"/>
            <a:chOff x="0" y="0"/>
            <a:chExt cx="1880596" cy="974054"/>
          </a:xfrm>
        </p:grpSpPr>
        <p:sp>
          <p:nvSpPr>
            <p:cNvPr id="837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8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58" name="接続の線"/>
          <p:cNvSpPr/>
          <p:nvPr/>
        </p:nvSpPr>
        <p:spPr>
          <a:xfrm>
            <a:off x="12364555" y="1380785"/>
            <a:ext cx="3769306" cy="29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17754"/>
                </a:moveTo>
                <a:cubicBezTo>
                  <a:pt x="2888" y="1085"/>
                  <a:pt x="10088" y="-3846"/>
                  <a:pt x="21600" y="296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4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843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59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47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45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6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53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4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4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855" name="線"/>
          <p:cNvSpPr/>
          <p:nvPr/>
        </p:nvSpPr>
        <p:spPr>
          <a:xfrm flipH="1">
            <a:off x="3723827" y="10512406"/>
            <a:ext cx="1418631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6" name="Unplug"/>
          <p:cNvSpPr txBox="1"/>
          <p:nvPr/>
        </p:nvSpPr>
        <p:spPr>
          <a:xfrm>
            <a:off x="1880355" y="11356147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Unplug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861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2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6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グループ"/>
          <p:cNvGrpSpPr/>
          <p:nvPr/>
        </p:nvGrpSpPr>
        <p:grpSpPr>
          <a:xfrm rot="16200000">
            <a:off x="11540725" y="1041316"/>
            <a:ext cx="1880597" cy="974056"/>
            <a:chOff x="0" y="0"/>
            <a:chExt cx="1880596" cy="974054"/>
          </a:xfrm>
        </p:grpSpPr>
        <p:sp>
          <p:nvSpPr>
            <p:cNvPr id="865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6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85" name="接続の線"/>
          <p:cNvSpPr/>
          <p:nvPr/>
        </p:nvSpPr>
        <p:spPr>
          <a:xfrm>
            <a:off x="12520579" y="506100"/>
            <a:ext cx="3613282" cy="490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2958"/>
                </a:moveTo>
                <a:cubicBezTo>
                  <a:pt x="3112" y="-3846"/>
                  <a:pt x="10312" y="1086"/>
                  <a:pt x="21600" y="17754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6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70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871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6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75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73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4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81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7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82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883" name="線"/>
          <p:cNvSpPr/>
          <p:nvPr/>
        </p:nvSpPr>
        <p:spPr>
          <a:xfrm flipV="1">
            <a:off x="11229835" y="819029"/>
            <a:ext cx="1" cy="141863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4" name="Unplug"/>
          <p:cNvSpPr txBox="1"/>
          <p:nvPr/>
        </p:nvSpPr>
        <p:spPr>
          <a:xfrm>
            <a:off x="7009330" y="1070957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Unplug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888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9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9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09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96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94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02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97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0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1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3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grpSp>
        <p:nvGrpSpPr>
          <p:cNvPr id="906" name="グループ"/>
          <p:cNvGrpSpPr/>
          <p:nvPr/>
        </p:nvGrpSpPr>
        <p:grpSpPr>
          <a:xfrm rot="5400000">
            <a:off x="8180221" y="12400388"/>
            <a:ext cx="3026421" cy="1139745"/>
            <a:chOff x="0" y="0"/>
            <a:chExt cx="3026419" cy="1139744"/>
          </a:xfrm>
        </p:grpSpPr>
        <p:sp>
          <p:nvSpPr>
            <p:cNvPr id="904" name="角丸四角形"/>
            <p:cNvSpPr/>
            <p:nvPr/>
          </p:nvSpPr>
          <p:spPr>
            <a:xfrm>
              <a:off x="0" y="0"/>
              <a:ext cx="3026420" cy="1139745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5D328"/>
                  </a:solidFill>
                </a:defRPr>
              </a:pPr>
            </a:p>
          </p:txBody>
        </p:sp>
        <p:sp>
          <p:nvSpPr>
            <p:cNvPr id="905" name="角丸四角形"/>
            <p:cNvSpPr/>
            <p:nvPr/>
          </p:nvSpPr>
          <p:spPr>
            <a:xfrm>
              <a:off x="172642" y="196453"/>
              <a:ext cx="749722" cy="725285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7" name="Press and hold…"/>
          <p:cNvSpPr txBox="1"/>
          <p:nvPr/>
        </p:nvSpPr>
        <p:spPr>
          <a:xfrm>
            <a:off x="465587" y="11541478"/>
            <a:ext cx="586740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Press and hold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the button</a:t>
            </a:r>
          </a:p>
        </p:txBody>
      </p:sp>
      <p:sp>
        <p:nvSpPr>
          <p:cNvPr id="908" name="線"/>
          <p:cNvSpPr/>
          <p:nvPr/>
        </p:nvSpPr>
        <p:spPr>
          <a:xfrm>
            <a:off x="6121387" y="12799294"/>
            <a:ext cx="2633107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911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2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1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32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19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917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8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25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92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6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grpSp>
        <p:nvGrpSpPr>
          <p:cNvPr id="929" name="グループ"/>
          <p:cNvGrpSpPr/>
          <p:nvPr/>
        </p:nvGrpSpPr>
        <p:grpSpPr>
          <a:xfrm rot="5400000">
            <a:off x="8180221" y="12400388"/>
            <a:ext cx="3026421" cy="1139745"/>
            <a:chOff x="0" y="0"/>
            <a:chExt cx="3026419" cy="1139744"/>
          </a:xfrm>
        </p:grpSpPr>
        <p:sp>
          <p:nvSpPr>
            <p:cNvPr id="927" name="角丸四角形"/>
            <p:cNvSpPr/>
            <p:nvPr/>
          </p:nvSpPr>
          <p:spPr>
            <a:xfrm>
              <a:off x="0" y="0"/>
              <a:ext cx="3026420" cy="1139745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5D328"/>
                  </a:solidFill>
                </a:defRPr>
              </a:pPr>
            </a:p>
          </p:txBody>
        </p:sp>
        <p:sp>
          <p:nvSpPr>
            <p:cNvPr id="928" name="角丸四角形"/>
            <p:cNvSpPr/>
            <p:nvPr/>
          </p:nvSpPr>
          <p:spPr>
            <a:xfrm>
              <a:off x="172642" y="196453"/>
              <a:ext cx="749722" cy="725285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0" name="線"/>
          <p:cNvSpPr/>
          <p:nvPr/>
        </p:nvSpPr>
        <p:spPr>
          <a:xfrm flipH="1"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1" name="ON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You made a robot!"/>
          <p:cNvSpPr txBox="1"/>
          <p:nvPr>
            <p:ph type="title"/>
          </p:nvPr>
        </p:nvSpPr>
        <p:spPr>
          <a:xfrm>
            <a:off x="3233849" y="3062882"/>
            <a:ext cx="17916303" cy="4348759"/>
          </a:xfrm>
          <a:prstGeom prst="rect">
            <a:avLst/>
          </a:prstGeom>
        </p:spPr>
        <p:txBody>
          <a:bodyPr/>
          <a:lstStyle/>
          <a:p>
            <a:pPr/>
            <a:r>
              <a:t>You made a robot!</a:t>
            </a:r>
          </a:p>
        </p:txBody>
      </p:sp>
      <p:pic>
        <p:nvPicPr>
          <p:cNvPr id="9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*"/>
          <p:cNvSpPr txBox="1"/>
          <p:nvPr/>
        </p:nvSpPr>
        <p:spPr>
          <a:xfrm>
            <a:off x="13225938" y="8433594"/>
            <a:ext cx="1480186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4608" y="4197263"/>
            <a:ext cx="9163528" cy="9163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309" y="4210013"/>
            <a:ext cx="3470463" cy="883883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omputer + Power source ="/>
          <p:cNvSpPr txBox="1"/>
          <p:nvPr>
            <p:ph type="title"/>
          </p:nvPr>
        </p:nvSpPr>
        <p:spPr>
          <a:xfrm>
            <a:off x="891618" y="1212192"/>
            <a:ext cx="13590164" cy="1803333"/>
          </a:xfrm>
          <a:prstGeom prst="rect">
            <a:avLst/>
          </a:prstGeom>
        </p:spPr>
        <p:txBody>
          <a:bodyPr/>
          <a:lstStyle>
            <a:lvl1pPr algn="l" defTabSz="722947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Computer + Power source =  </a:t>
            </a:r>
          </a:p>
        </p:txBody>
      </p:sp>
      <p:sp>
        <p:nvSpPr>
          <p:cNvPr id="941" name="Robot…"/>
          <p:cNvSpPr txBox="1"/>
          <p:nvPr/>
        </p:nvSpPr>
        <p:spPr>
          <a:xfrm>
            <a:off x="15422488" y="289786"/>
            <a:ext cx="7008898" cy="3648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Robot</a:t>
            </a:r>
          </a:p>
          <a:p>
            <a:pPr algn="l"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Accessary</a:t>
            </a:r>
          </a:p>
          <a:p>
            <a:pPr algn="l"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Anything!</a:t>
            </a:r>
          </a:p>
        </p:txBody>
      </p:sp>
      <p:grpSp>
        <p:nvGrpSpPr>
          <p:cNvPr id="945" name="グループ"/>
          <p:cNvGrpSpPr/>
          <p:nvPr/>
        </p:nvGrpSpPr>
        <p:grpSpPr>
          <a:xfrm>
            <a:off x="8630439" y="7047385"/>
            <a:ext cx="1085595" cy="3463282"/>
            <a:chOff x="0" y="0"/>
            <a:chExt cx="1085594" cy="3463281"/>
          </a:xfrm>
        </p:grpSpPr>
        <p:sp>
          <p:nvSpPr>
            <p:cNvPr id="942" name="楕円"/>
            <p:cNvSpPr/>
            <p:nvPr/>
          </p:nvSpPr>
          <p:spPr>
            <a:xfrm>
              <a:off x="0" y="2670116"/>
              <a:ext cx="1085595" cy="79316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3" name="四角形"/>
            <p:cNvSpPr/>
            <p:nvPr/>
          </p:nvSpPr>
          <p:spPr>
            <a:xfrm>
              <a:off x="0" y="341931"/>
              <a:ext cx="1085595" cy="265818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楕円"/>
            <p:cNvSpPr/>
            <p:nvPr/>
          </p:nvSpPr>
          <p:spPr>
            <a:xfrm>
              <a:off x="0" y="0"/>
              <a:ext cx="1085595" cy="79316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49" name="グループ"/>
          <p:cNvGrpSpPr/>
          <p:nvPr/>
        </p:nvGrpSpPr>
        <p:grpSpPr>
          <a:xfrm>
            <a:off x="9847346" y="7047385"/>
            <a:ext cx="1085595" cy="3463282"/>
            <a:chOff x="0" y="0"/>
            <a:chExt cx="1085594" cy="3463281"/>
          </a:xfrm>
        </p:grpSpPr>
        <p:sp>
          <p:nvSpPr>
            <p:cNvPr id="946" name="楕円"/>
            <p:cNvSpPr/>
            <p:nvPr/>
          </p:nvSpPr>
          <p:spPr>
            <a:xfrm>
              <a:off x="0" y="2670116"/>
              <a:ext cx="1085595" cy="79316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7" name="四角形"/>
            <p:cNvSpPr/>
            <p:nvPr/>
          </p:nvSpPr>
          <p:spPr>
            <a:xfrm>
              <a:off x="0" y="341931"/>
              <a:ext cx="1085595" cy="265818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楕円"/>
            <p:cNvSpPr/>
            <p:nvPr/>
          </p:nvSpPr>
          <p:spPr>
            <a:xfrm>
              <a:off x="0" y="0"/>
              <a:ext cx="1085595" cy="79316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グループ"/>
          <p:cNvGrpSpPr/>
          <p:nvPr/>
        </p:nvGrpSpPr>
        <p:grpSpPr>
          <a:xfrm>
            <a:off x="7104473" y="2774225"/>
            <a:ext cx="10175055" cy="10175055"/>
            <a:chOff x="0" y="0"/>
            <a:chExt cx="10175054" cy="10175054"/>
          </a:xfrm>
        </p:grpSpPr>
        <p:pic>
          <p:nvPicPr>
            <p:cNvPr id="951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75055" cy="1017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56" name="グループ"/>
            <p:cNvGrpSpPr/>
            <p:nvPr/>
          </p:nvGrpSpPr>
          <p:grpSpPr>
            <a:xfrm>
              <a:off x="1142135" y="3091213"/>
              <a:ext cx="4760823" cy="2105701"/>
              <a:chOff x="0" y="0"/>
              <a:chExt cx="4760822" cy="2105700"/>
            </a:xfrm>
          </p:grpSpPr>
          <p:sp>
            <p:nvSpPr>
              <p:cNvPr id="952" name="円形"/>
              <p:cNvSpPr/>
              <p:nvPr/>
            </p:nvSpPr>
            <p:spPr>
              <a:xfrm>
                <a:off x="0" y="0"/>
                <a:ext cx="2105701" cy="2105701"/>
              </a:xfrm>
              <a:prstGeom prst="ellipse">
                <a:avLst/>
              </a:prstGeom>
              <a:solidFill>
                <a:srgbClr val="FFFFFF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3" name="円形"/>
              <p:cNvSpPr/>
              <p:nvPr/>
            </p:nvSpPr>
            <p:spPr>
              <a:xfrm>
                <a:off x="825375" y="671957"/>
                <a:ext cx="761787" cy="761787"/>
              </a:xfrm>
              <a:prstGeom prst="ellipse">
                <a:avLst/>
              </a:prstGeom>
              <a:solidFill>
                <a:srgbClr val="000000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4" name="円形"/>
              <p:cNvSpPr/>
              <p:nvPr/>
            </p:nvSpPr>
            <p:spPr>
              <a:xfrm>
                <a:off x="2655121" y="0"/>
                <a:ext cx="2105702" cy="2105701"/>
              </a:xfrm>
              <a:prstGeom prst="ellipse">
                <a:avLst/>
              </a:prstGeom>
              <a:solidFill>
                <a:srgbClr val="FFFFFF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5" name="円形"/>
              <p:cNvSpPr/>
              <p:nvPr/>
            </p:nvSpPr>
            <p:spPr>
              <a:xfrm>
                <a:off x="3102614" y="671957"/>
                <a:ext cx="761787" cy="761787"/>
              </a:xfrm>
              <a:prstGeom prst="ellipse">
                <a:avLst/>
              </a:prstGeom>
              <a:solidFill>
                <a:srgbClr val="000000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58" name="by Panasonic"/>
          <p:cNvSpPr txBox="1"/>
          <p:nvPr/>
        </p:nvSpPr>
        <p:spPr>
          <a:xfrm>
            <a:off x="15675292" y="12755562"/>
            <a:ext cx="43205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by Panasonic</a:t>
            </a:r>
          </a:p>
        </p:txBody>
      </p:sp>
      <p:sp>
        <p:nvSpPr>
          <p:cNvPr id="959" name="Robots around you"/>
          <p:cNvSpPr txBox="1"/>
          <p:nvPr>
            <p:ph type="title"/>
          </p:nvPr>
        </p:nvSpPr>
        <p:spPr>
          <a:xfrm>
            <a:off x="3233849" y="-77391"/>
            <a:ext cx="17916303" cy="2523382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Robots around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All someone…"/>
          <p:cNvSpPr txBox="1"/>
          <p:nvPr/>
        </p:nvSpPr>
        <p:spPr>
          <a:xfrm>
            <a:off x="1633388" y="7889875"/>
            <a:ext cx="21533932" cy="369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All someone</a:t>
            </a:r>
          </a:p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programed it!</a:t>
            </a:r>
          </a:p>
        </p:txBody>
      </p:sp>
      <p:pic>
        <p:nvPicPr>
          <p:cNvPr id="96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9803" y="2450655"/>
            <a:ext cx="3341970" cy="352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et’s befriend…"/>
          <p:cNvSpPr txBox="1"/>
          <p:nvPr>
            <p:ph type="title"/>
          </p:nvPr>
        </p:nvSpPr>
        <p:spPr>
          <a:xfrm>
            <a:off x="3233849" y="1520525"/>
            <a:ext cx="17916303" cy="5891116"/>
          </a:xfrm>
          <a:prstGeom prst="rect">
            <a:avLst/>
          </a:prstGeom>
        </p:spPr>
        <p:txBody>
          <a:bodyPr/>
          <a:lstStyle/>
          <a:p>
            <a:pPr/>
            <a:r>
              <a:t>Let’s befriend</a:t>
            </a:r>
          </a:p>
          <a:p>
            <a:pPr/>
            <a:r>
              <a:t>computers more!</a:t>
            </a:r>
          </a:p>
        </p:txBody>
      </p:sp>
      <p:pic>
        <p:nvPicPr>
          <p:cNvPr id="2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Where are computers?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Where are computers?</a:t>
            </a:r>
          </a:p>
        </p:txBody>
      </p:sp>
      <p:pic>
        <p:nvPicPr>
          <p:cNvPr id="9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Let’s find computers…"/>
          <p:cNvSpPr txBox="1"/>
          <p:nvPr>
            <p:ph type="title"/>
          </p:nvPr>
        </p:nvSpPr>
        <p:spPr>
          <a:xfrm>
            <a:off x="3233988" y="1675467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Let’s find computers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around you!</a:t>
            </a:r>
          </a:p>
        </p:txBody>
      </p:sp>
      <p:grpSp>
        <p:nvGrpSpPr>
          <p:cNvPr id="972" name="グループ"/>
          <p:cNvGrpSpPr/>
          <p:nvPr/>
        </p:nvGrpSpPr>
        <p:grpSpPr>
          <a:xfrm>
            <a:off x="9341941" y="9492257"/>
            <a:ext cx="5700118" cy="2521150"/>
            <a:chOff x="0" y="0"/>
            <a:chExt cx="5700117" cy="2521148"/>
          </a:xfrm>
        </p:grpSpPr>
        <p:sp>
          <p:nvSpPr>
            <p:cNvPr id="968" name="円形"/>
            <p:cNvSpPr/>
            <p:nvPr/>
          </p:nvSpPr>
          <p:spPr>
            <a:xfrm>
              <a:off x="0" y="0"/>
              <a:ext cx="2521149" cy="2521149"/>
            </a:xfrm>
            <a:prstGeom prst="ellipse">
              <a:avLst/>
            </a:prstGeom>
            <a:solidFill>
              <a:srgbClr val="FFFFFF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9" name="円形"/>
            <p:cNvSpPr/>
            <p:nvPr/>
          </p:nvSpPr>
          <p:spPr>
            <a:xfrm>
              <a:off x="988218" y="804532"/>
              <a:ext cx="912085" cy="912085"/>
            </a:xfrm>
            <a:prstGeom prst="ellipse">
              <a:avLst/>
            </a:prstGeom>
            <a:solidFill>
              <a:srgbClr val="000000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0" name="円形"/>
            <p:cNvSpPr/>
            <p:nvPr/>
          </p:nvSpPr>
          <p:spPr>
            <a:xfrm>
              <a:off x="3178968" y="0"/>
              <a:ext cx="2521150" cy="2521149"/>
            </a:xfrm>
            <a:prstGeom prst="ellipse">
              <a:avLst/>
            </a:prstGeom>
            <a:solidFill>
              <a:srgbClr val="FFFFFF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1" name="円形"/>
            <p:cNvSpPr/>
            <p:nvPr/>
          </p:nvSpPr>
          <p:spPr>
            <a:xfrm>
              <a:off x="3714750" y="804532"/>
              <a:ext cx="912084" cy="912085"/>
            </a:xfrm>
            <a:prstGeom prst="ellipse">
              <a:avLst/>
            </a:prstGeom>
            <a:solidFill>
              <a:srgbClr val="000000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はじめてのプログラミング…"/>
          <p:cNvSpPr txBox="1"/>
          <p:nvPr>
            <p:ph type="ctrTitle"/>
          </p:nvPr>
        </p:nvSpPr>
        <p:spPr>
          <a:xfrm>
            <a:off x="706344" y="2966946"/>
            <a:ext cx="13136959" cy="43441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 algn="ctr" defTabSz="584200">
              <a:lnSpc>
                <a:spcPct val="100000"/>
              </a:lnSpc>
              <a:defRPr spc="0"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sp>
        <p:nvSpPr>
          <p:cNvPr id="975" name="四角形"/>
          <p:cNvSpPr/>
          <p:nvPr/>
        </p:nvSpPr>
        <p:spPr>
          <a:xfrm>
            <a:off x="-907410" y="-181005"/>
            <a:ext cx="26701732" cy="11267850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7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12365373" y="4680156"/>
            <a:ext cx="12483318" cy="721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876943" y="4662601"/>
            <a:ext cx="13285566" cy="725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79289" y="12346436"/>
            <a:ext cx="3379000" cy="1126335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https://ichigojam.net/"/>
          <p:cNvSpPr txBox="1"/>
          <p:nvPr/>
        </p:nvSpPr>
        <p:spPr>
          <a:xfrm>
            <a:off x="16353369" y="12952071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https://ichigojam.net/</a:t>
            </a:r>
          </a:p>
        </p:txBody>
      </p:sp>
      <p:sp>
        <p:nvSpPr>
          <p:cNvPr id="980" name="Let’s make TV game!…"/>
          <p:cNvSpPr txBox="1"/>
          <p:nvPr/>
        </p:nvSpPr>
        <p:spPr>
          <a:xfrm>
            <a:off x="-1" y="-473849"/>
            <a:ext cx="24384001" cy="564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1531">
              <a:defRPr sz="98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Let’s make TV game!</a:t>
            </a:r>
          </a:p>
          <a:p>
            <a:pPr defTabSz="821531">
              <a:defRPr sz="98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7000"/>
              <a:t>with IchigoJam</a:t>
            </a:r>
          </a:p>
        </p:txBody>
      </p:sp>
      <p:sp>
        <p:nvSpPr>
          <p:cNvPr id="981" name="This presentation is a open data, the under CC BY license.…"/>
          <p:cNvSpPr txBox="1"/>
          <p:nvPr/>
        </p:nvSpPr>
        <p:spPr>
          <a:xfrm>
            <a:off x="330513" y="12076540"/>
            <a:ext cx="14771625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4000">
                <a:solidFill>
                  <a:srgbClr val="000000"/>
                </a:solidFill>
              </a:defRPr>
            </a:pPr>
            <a:r>
              <a:t>This presentation is a open data, the under CC BY license.</a:t>
            </a:r>
          </a:p>
          <a:p>
            <a:pPr algn="l" defTabSz="584200">
              <a:defRPr sz="4000">
                <a:solidFill>
                  <a:srgbClr val="000000"/>
                </a:solidFill>
              </a:defRPr>
            </a:pPr>
            <a:r>
              <a:t>You can use freely with the credit.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983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4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86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1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91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989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0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97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99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8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999" name="線"/>
          <p:cNvSpPr/>
          <p:nvPr/>
        </p:nvSpPr>
        <p:spPr>
          <a:xfrm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OFF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38835">
              <a:defRPr sz="46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1003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4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06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9" name="グループ"/>
          <p:cNvGrpSpPr/>
          <p:nvPr/>
        </p:nvGrpSpPr>
        <p:grpSpPr>
          <a:xfrm rot="16200000">
            <a:off x="11540725" y="2131223"/>
            <a:ext cx="1880597" cy="974056"/>
            <a:chOff x="0" y="0"/>
            <a:chExt cx="1880596" cy="974054"/>
          </a:xfrm>
        </p:grpSpPr>
        <p:sp>
          <p:nvSpPr>
            <p:cNvPr id="1007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8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27" name="接続の線"/>
          <p:cNvSpPr/>
          <p:nvPr/>
        </p:nvSpPr>
        <p:spPr>
          <a:xfrm>
            <a:off x="12364555" y="1380785"/>
            <a:ext cx="3769306" cy="29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17754"/>
                </a:moveTo>
                <a:cubicBezTo>
                  <a:pt x="2888" y="1085"/>
                  <a:pt x="10088" y="-3846"/>
                  <a:pt x="21600" y="296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1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1013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28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17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1015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6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23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101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4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1025" name="線"/>
          <p:cNvSpPr/>
          <p:nvPr/>
        </p:nvSpPr>
        <p:spPr>
          <a:xfrm>
            <a:off x="11272577" y="2101273"/>
            <a:ext cx="1" cy="1418630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6" name="Plug"/>
          <p:cNvSpPr txBox="1"/>
          <p:nvPr/>
        </p:nvSpPr>
        <p:spPr>
          <a:xfrm>
            <a:off x="7607710" y="2353201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1030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1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33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39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1035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6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7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8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42" name="グループ"/>
          <p:cNvGrpSpPr/>
          <p:nvPr/>
        </p:nvGrpSpPr>
        <p:grpSpPr>
          <a:xfrm>
            <a:off x="2938933" y="6431227"/>
            <a:ext cx="2274987" cy="3206384"/>
            <a:chOff x="0" y="0"/>
            <a:chExt cx="2274985" cy="3206382"/>
          </a:xfrm>
        </p:grpSpPr>
        <p:sp>
          <p:nvSpPr>
            <p:cNvPr id="1040" name="四角形"/>
            <p:cNvSpPr/>
            <p:nvPr/>
          </p:nvSpPr>
          <p:spPr>
            <a:xfrm>
              <a:off x="0" y="642346"/>
              <a:ext cx="1418630" cy="159907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1" name="四角形"/>
            <p:cNvSpPr/>
            <p:nvPr/>
          </p:nvSpPr>
          <p:spPr>
            <a:xfrm>
              <a:off x="1124157" y="0"/>
              <a:ext cx="1150829" cy="320638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43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1046" name="グループ"/>
          <p:cNvGrpSpPr/>
          <p:nvPr/>
        </p:nvGrpSpPr>
        <p:grpSpPr>
          <a:xfrm rot="16200000">
            <a:off x="11540725" y="2131223"/>
            <a:ext cx="1880597" cy="974056"/>
            <a:chOff x="0" y="0"/>
            <a:chExt cx="1880596" cy="974054"/>
          </a:xfrm>
        </p:grpSpPr>
        <p:sp>
          <p:nvSpPr>
            <p:cNvPr id="1044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5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5" name="接続の線"/>
          <p:cNvSpPr/>
          <p:nvPr/>
        </p:nvSpPr>
        <p:spPr>
          <a:xfrm>
            <a:off x="12364555" y="1380785"/>
            <a:ext cx="3769306" cy="29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17754"/>
                </a:moveTo>
                <a:cubicBezTo>
                  <a:pt x="2888" y="1085"/>
                  <a:pt x="10088" y="-3846"/>
                  <a:pt x="21600" y="296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4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1050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66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54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1052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3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60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105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1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1062" name="線"/>
          <p:cNvSpPr/>
          <p:nvPr/>
        </p:nvSpPr>
        <p:spPr>
          <a:xfrm>
            <a:off x="3723827" y="10512406"/>
            <a:ext cx="1418631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3" name="Plug"/>
          <p:cNvSpPr txBox="1"/>
          <p:nvPr/>
        </p:nvSpPr>
        <p:spPr>
          <a:xfrm>
            <a:off x="1880355" y="11356147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グループ"/>
          <p:cNvGrpSpPr/>
          <p:nvPr/>
        </p:nvGrpSpPr>
        <p:grpSpPr>
          <a:xfrm>
            <a:off x="17473110" y="9119642"/>
            <a:ext cx="2004551" cy="1038258"/>
            <a:chOff x="0" y="0"/>
            <a:chExt cx="2004550" cy="1038256"/>
          </a:xfrm>
        </p:grpSpPr>
        <p:sp>
          <p:nvSpPr>
            <p:cNvPr id="1068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9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7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4" name="グループ"/>
          <p:cNvGrpSpPr/>
          <p:nvPr/>
        </p:nvGrpSpPr>
        <p:grpSpPr>
          <a:xfrm rot="16200000">
            <a:off x="11540725" y="2195336"/>
            <a:ext cx="1880597" cy="974055"/>
            <a:chOff x="0" y="0"/>
            <a:chExt cx="1880596" cy="974054"/>
          </a:xfrm>
        </p:grpSpPr>
        <p:sp>
          <p:nvSpPr>
            <p:cNvPr id="1072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3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02" name="接続の線"/>
          <p:cNvSpPr/>
          <p:nvPr/>
        </p:nvSpPr>
        <p:spPr>
          <a:xfrm>
            <a:off x="12356999" y="1421076"/>
            <a:ext cx="3776862" cy="32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76" fill="norm" stroke="1" extrusionOk="0">
                <a:moveTo>
                  <a:pt x="0" y="18276"/>
                </a:moveTo>
                <a:cubicBezTo>
                  <a:pt x="2882" y="2121"/>
                  <a:pt x="10082" y="-3324"/>
                  <a:pt x="21600" y="1941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7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1078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03" name="接続の線"/>
          <p:cNvSpPr/>
          <p:nvPr/>
        </p:nvSpPr>
        <p:spPr>
          <a:xfrm>
            <a:off x="19477725" y="9396826"/>
            <a:ext cx="3101455" cy="936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70" fill="norm" stroke="1" extrusionOk="0">
                <a:moveTo>
                  <a:pt x="0" y="1387"/>
                </a:moveTo>
                <a:cubicBezTo>
                  <a:pt x="11727" y="-2930"/>
                  <a:pt x="18927" y="2831"/>
                  <a:pt x="21600" y="1867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82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1080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1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88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1083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6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7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89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1090" name="線"/>
          <p:cNvSpPr/>
          <p:nvPr/>
        </p:nvSpPr>
        <p:spPr>
          <a:xfrm flipH="1"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1" name="ON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104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97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1093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4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5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6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00" name="グループ"/>
          <p:cNvGrpSpPr/>
          <p:nvPr/>
        </p:nvGrpSpPr>
        <p:grpSpPr>
          <a:xfrm>
            <a:off x="2938933" y="6431227"/>
            <a:ext cx="2274987" cy="3206384"/>
            <a:chOff x="0" y="0"/>
            <a:chExt cx="2274985" cy="3206382"/>
          </a:xfrm>
        </p:grpSpPr>
        <p:sp>
          <p:nvSpPr>
            <p:cNvPr id="1098" name="四角形"/>
            <p:cNvSpPr/>
            <p:nvPr/>
          </p:nvSpPr>
          <p:spPr>
            <a:xfrm>
              <a:off x="0" y="642346"/>
              <a:ext cx="1418630" cy="159907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9" name="四角形"/>
            <p:cNvSpPr/>
            <p:nvPr/>
          </p:nvSpPr>
          <p:spPr>
            <a:xfrm>
              <a:off x="1124157" y="0"/>
              <a:ext cx="1150829" cy="320638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01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LOAD0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10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08" name="F2, 0, Enter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F2, 0, Enter</a:t>
            </a:r>
          </a:p>
        </p:txBody>
      </p:sp>
      <p:sp>
        <p:nvSpPr>
          <p:cNvPr id="1109" name="To load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772239">
              <a:defRPr sz="65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load the program</a:t>
            </a:r>
          </a:p>
        </p:txBody>
      </p:sp>
      <p:pic>
        <p:nvPicPr>
          <p:cNvPr id="111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11" name="円形"/>
          <p:cNvSpPr/>
          <p:nvPr/>
        </p:nvSpPr>
        <p:spPr>
          <a:xfrm>
            <a:off x="3960684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2" name="F2"/>
          <p:cNvSpPr txBox="1"/>
          <p:nvPr/>
        </p:nvSpPr>
        <p:spPr>
          <a:xfrm>
            <a:off x="4145979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116" name="グループ"/>
          <p:cNvGrpSpPr/>
          <p:nvPr/>
        </p:nvGrpSpPr>
        <p:grpSpPr>
          <a:xfrm>
            <a:off x="9256914" y="6206420"/>
            <a:ext cx="1253925" cy="1303159"/>
            <a:chOff x="0" y="0"/>
            <a:chExt cx="1253923" cy="1303158"/>
          </a:xfrm>
        </p:grpSpPr>
        <p:sp>
          <p:nvSpPr>
            <p:cNvPr id="1113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4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I remembered it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remembered it</a:t>
            </a:r>
          </a:p>
        </p:txBody>
      </p:sp>
      <p:sp>
        <p:nvSpPr>
          <p:cNvPr id="1121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24363">
              <a:defRPr sz="53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12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4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NEW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1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To be new!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To be new!</a:t>
            </a:r>
          </a:p>
        </p:txBody>
      </p:sp>
      <p:sp>
        <p:nvSpPr>
          <p:cNvPr id="1129" name="To start the new program"/>
          <p:cNvSpPr txBox="1"/>
          <p:nvPr>
            <p:ph type="title"/>
          </p:nvPr>
        </p:nvSpPr>
        <p:spPr>
          <a:xfrm>
            <a:off x="3461370" y="3673078"/>
            <a:ext cx="14075478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813315">
              <a:defRPr sz="693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start the new program</a:t>
            </a:r>
          </a:p>
        </p:txBody>
      </p:sp>
      <p:pic>
        <p:nvPicPr>
          <p:cNvPr id="113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34" name="グループ"/>
          <p:cNvGrpSpPr/>
          <p:nvPr/>
        </p:nvGrpSpPr>
        <p:grpSpPr>
          <a:xfrm>
            <a:off x="7155461" y="6206420"/>
            <a:ext cx="1253925" cy="1303159"/>
            <a:chOff x="0" y="0"/>
            <a:chExt cx="1253923" cy="1303158"/>
          </a:xfrm>
        </p:grpSpPr>
        <p:sp>
          <p:nvSpPr>
            <p:cNvPr id="1131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2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3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ttps://hello002.stores.jp/items/5b39eae95496ff652b0001a7"/>
          <p:cNvSpPr txBox="1"/>
          <p:nvPr/>
        </p:nvSpPr>
        <p:spPr>
          <a:xfrm>
            <a:off x="1909043" y="12134720"/>
            <a:ext cx="1986851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https://hello002.stores.jp/items/5b39eae95496ff652b0001a7</a:t>
            </a:r>
          </a:p>
        </p:txBody>
      </p:sp>
      <p:sp>
        <p:nvSpPr>
          <p:cNvPr id="260" name="TV…"/>
          <p:cNvSpPr txBox="1"/>
          <p:nvPr/>
        </p:nvSpPr>
        <p:spPr>
          <a:xfrm>
            <a:off x="487407" y="5736022"/>
            <a:ext cx="273431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TV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at home</a:t>
            </a:r>
          </a:p>
        </p:txBody>
      </p:sp>
      <p:sp>
        <p:nvSpPr>
          <p:cNvPr id="261" name="$10 keyboard"/>
          <p:cNvSpPr txBox="1"/>
          <p:nvPr/>
        </p:nvSpPr>
        <p:spPr>
          <a:xfrm>
            <a:off x="19587657" y="5647059"/>
            <a:ext cx="455993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$10 keyboard</a:t>
            </a:r>
          </a:p>
        </p:txBody>
      </p:sp>
      <p:sp>
        <p:nvSpPr>
          <p:cNvPr id="262" name="$1 microUSB…"/>
          <p:cNvSpPr txBox="1"/>
          <p:nvPr/>
        </p:nvSpPr>
        <p:spPr>
          <a:xfrm>
            <a:off x="19834811" y="7783395"/>
            <a:ext cx="4344036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$1 microUSB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as power src</a:t>
            </a:r>
          </a:p>
        </p:txBody>
      </p:sp>
      <p:sp>
        <p:nvSpPr>
          <p:cNvPr id="263" name="矢印"/>
          <p:cNvSpPr/>
          <p:nvPr/>
        </p:nvSpPr>
        <p:spPr>
          <a:xfrm>
            <a:off x="2872944" y="5966209"/>
            <a:ext cx="138527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74" y="14256"/>
                </a:moveTo>
                <a:lnTo>
                  <a:pt x="12674" y="21600"/>
                </a:lnTo>
                <a:lnTo>
                  <a:pt x="0" y="10800"/>
                </a:lnTo>
                <a:lnTo>
                  <a:pt x="12674" y="0"/>
                </a:lnTo>
                <a:lnTo>
                  <a:pt x="126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4" name="矢印"/>
          <p:cNvSpPr/>
          <p:nvPr/>
        </p:nvSpPr>
        <p:spPr>
          <a:xfrm>
            <a:off x="17894358" y="5348528"/>
            <a:ext cx="138527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74" y="14256"/>
                </a:moveTo>
                <a:lnTo>
                  <a:pt x="12674" y="21600"/>
                </a:lnTo>
                <a:lnTo>
                  <a:pt x="0" y="10800"/>
                </a:lnTo>
                <a:lnTo>
                  <a:pt x="12674" y="0"/>
                </a:lnTo>
                <a:lnTo>
                  <a:pt x="126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5" name="矢印"/>
          <p:cNvSpPr/>
          <p:nvPr/>
        </p:nvSpPr>
        <p:spPr>
          <a:xfrm>
            <a:off x="17894358" y="7739605"/>
            <a:ext cx="138527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74" y="14256"/>
                </a:moveTo>
                <a:lnTo>
                  <a:pt x="12674" y="21600"/>
                </a:lnTo>
                <a:lnTo>
                  <a:pt x="0" y="10800"/>
                </a:lnTo>
                <a:lnTo>
                  <a:pt x="12674" y="0"/>
                </a:lnTo>
                <a:lnTo>
                  <a:pt x="126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6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7962" y="3369908"/>
            <a:ext cx="13208882" cy="802089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IchigoJam…"/>
          <p:cNvSpPr txBox="1"/>
          <p:nvPr>
            <p:ph type="title"/>
          </p:nvPr>
        </p:nvSpPr>
        <p:spPr>
          <a:xfrm>
            <a:off x="548701" y="215847"/>
            <a:ext cx="23380160" cy="3831169"/>
          </a:xfrm>
          <a:prstGeom prst="rect">
            <a:avLst/>
          </a:prstGeom>
        </p:spPr>
        <p:txBody>
          <a:bodyPr/>
          <a:lstStyle/>
          <a:p>
            <a:pPr defTabSz="665440">
              <a:defRPr sz="12150"/>
            </a:pPr>
            <a:r>
              <a:t>IchigoJam</a:t>
            </a:r>
          </a:p>
          <a:p>
            <a:pPr defTabSz="665440">
              <a:defRPr sz="12150"/>
            </a:pPr>
            <a:r>
              <a:t>$15 personal compute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I forgot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forgot</a:t>
            </a:r>
          </a:p>
        </p:txBody>
      </p:sp>
      <p:sp>
        <p:nvSpPr>
          <p:cNvPr id="1139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40794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1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2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10 CLS:X=15"/>
          <p:cNvSpPr txBox="1"/>
          <p:nvPr/>
        </p:nvSpPr>
        <p:spPr>
          <a:xfrm>
            <a:off x="3597175" y="424656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45" name="First, clear screen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First, clear screen</a:t>
            </a:r>
          </a:p>
        </p:txBody>
      </p:sp>
      <p:grpSp>
        <p:nvGrpSpPr>
          <p:cNvPr id="1149" name="グループ"/>
          <p:cNvGrpSpPr/>
          <p:nvPr/>
        </p:nvGrpSpPr>
        <p:grpSpPr>
          <a:xfrm>
            <a:off x="15847023" y="4149624"/>
            <a:ext cx="1253924" cy="1303160"/>
            <a:chOff x="0" y="0"/>
            <a:chExt cx="1253923" cy="1303158"/>
          </a:xfrm>
        </p:grpSpPr>
        <p:sp>
          <p:nvSpPr>
            <p:cNvPr id="1146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7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8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50" name="矢印"/>
          <p:cNvSpPr/>
          <p:nvPr/>
        </p:nvSpPr>
        <p:spPr>
          <a:xfrm rot="16200000">
            <a:off x="12214302" y="5625563"/>
            <a:ext cx="1027938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1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円形"/>
          <p:cNvSpPr/>
          <p:nvPr/>
        </p:nvSpPr>
        <p:spPr>
          <a:xfrm>
            <a:off x="2984185" y="11581839"/>
            <a:ext cx="1822402" cy="1822401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3" name="円形"/>
          <p:cNvSpPr/>
          <p:nvPr/>
        </p:nvSpPr>
        <p:spPr>
          <a:xfrm>
            <a:off x="9904558" y="10310845"/>
            <a:ext cx="1324480" cy="13244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4" name="Equal"/>
          <p:cNvSpPr txBox="1"/>
          <p:nvPr/>
        </p:nvSpPr>
        <p:spPr>
          <a:xfrm>
            <a:off x="10231631" y="6127090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Equal</a:t>
            </a:r>
          </a:p>
        </p:txBody>
      </p:sp>
      <p:sp>
        <p:nvSpPr>
          <p:cNvPr id="1155" name="="/>
          <p:cNvSpPr txBox="1"/>
          <p:nvPr/>
        </p:nvSpPr>
        <p:spPr>
          <a:xfrm>
            <a:off x="10361414" y="10761947"/>
            <a:ext cx="289075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156" name="Shift"/>
          <p:cNvSpPr txBox="1"/>
          <p:nvPr/>
        </p:nvSpPr>
        <p:spPr>
          <a:xfrm>
            <a:off x="3511409" y="12317621"/>
            <a:ext cx="612999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57" name="Colon…"/>
          <p:cNvSpPr txBox="1"/>
          <p:nvPr/>
        </p:nvSpPr>
        <p:spPr>
          <a:xfrm>
            <a:off x="9132698" y="958660"/>
            <a:ext cx="2868199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624363">
              <a:defRPr sz="532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Colon</a:t>
            </a:r>
          </a:p>
          <a:p>
            <a:pPr defTabSz="624363">
              <a:defRPr sz="532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58" name="矢印"/>
          <p:cNvSpPr/>
          <p:nvPr/>
        </p:nvSpPr>
        <p:spPr>
          <a:xfrm flipH="1" rot="16200000">
            <a:off x="10064735" y="340045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59" name=";"/>
          <p:cNvSpPr txBox="1"/>
          <p:nvPr/>
        </p:nvSpPr>
        <p:spPr>
          <a:xfrm>
            <a:off x="9764010" y="11827557"/>
            <a:ext cx="219089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160" name="円形"/>
          <p:cNvSpPr/>
          <p:nvPr/>
        </p:nvSpPr>
        <p:spPr>
          <a:xfrm>
            <a:off x="9307154" y="11373056"/>
            <a:ext cx="1324480" cy="13244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RUN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I run the program numerical order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run the program numerical order</a:t>
            </a:r>
          </a:p>
        </p:txBody>
      </p:sp>
      <p:sp>
        <p:nvSpPr>
          <p:cNvPr id="1165" name="Run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Run the program</a:t>
            </a:r>
          </a:p>
        </p:txBody>
      </p:sp>
      <p:pic>
        <p:nvPicPr>
          <p:cNvPr id="116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円形"/>
          <p:cNvSpPr/>
          <p:nvPr/>
        </p:nvSpPr>
        <p:spPr>
          <a:xfrm>
            <a:off x="5335856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8" name="F5"/>
          <p:cNvSpPr txBox="1"/>
          <p:nvPr/>
        </p:nvSpPr>
        <p:spPr>
          <a:xfrm>
            <a:off x="5521151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?X"/>
          <p:cNvSpPr txBox="1"/>
          <p:nvPr/>
        </p:nvSpPr>
        <p:spPr>
          <a:xfrm>
            <a:off x="3597175" y="5207338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171" name="What is X?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What is X?</a:t>
            </a:r>
          </a:p>
        </p:txBody>
      </p:sp>
      <p:sp>
        <p:nvSpPr>
          <p:cNvPr id="1172" name="矢印"/>
          <p:cNvSpPr/>
          <p:nvPr/>
        </p:nvSpPr>
        <p:spPr>
          <a:xfrm flipH="1" rot="16200000">
            <a:off x="3629896" y="396026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73" name="(Shift)…"/>
          <p:cNvSpPr txBox="1"/>
          <p:nvPr/>
        </p:nvSpPr>
        <p:spPr>
          <a:xfrm>
            <a:off x="2575913" y="1336566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747593">
              <a:defRPr sz="637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747593">
              <a:defRPr sz="637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Question</a:t>
            </a:r>
          </a:p>
        </p:txBody>
      </p:sp>
      <p:grpSp>
        <p:nvGrpSpPr>
          <p:cNvPr id="1177" name="グループ"/>
          <p:cNvGrpSpPr/>
          <p:nvPr/>
        </p:nvGrpSpPr>
        <p:grpSpPr>
          <a:xfrm>
            <a:off x="6089851" y="5166946"/>
            <a:ext cx="1253924" cy="1303159"/>
            <a:chOff x="0" y="0"/>
            <a:chExt cx="1253923" cy="1303158"/>
          </a:xfrm>
        </p:grpSpPr>
        <p:sp>
          <p:nvSpPr>
            <p:cNvPr id="1174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5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6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円形"/>
          <p:cNvSpPr/>
          <p:nvPr/>
        </p:nvSpPr>
        <p:spPr>
          <a:xfrm>
            <a:off x="8318510" y="10290523"/>
            <a:ext cx="2661281" cy="26612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0" name="Symbols"/>
          <p:cNvSpPr txBox="1"/>
          <p:nvPr/>
        </p:nvSpPr>
        <p:spPr>
          <a:xfrm>
            <a:off x="8139917" y="8670349"/>
            <a:ext cx="3018468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714732">
              <a:defRPr sz="487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Symbols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4065" y="9403450"/>
            <a:ext cx="5108218" cy="478445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memory  by computer"/>
          <p:cNvSpPr txBox="1"/>
          <p:nvPr/>
        </p:nvSpPr>
        <p:spPr>
          <a:xfrm>
            <a:off x="3233849" y="196453"/>
            <a:ext cx="1791630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88669">
              <a:defRPr sz="1075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memory  by computer</a:t>
            </a:r>
          </a:p>
        </p:txBody>
      </p:sp>
      <p:sp>
        <p:nvSpPr>
          <p:cNvPr id="1184" name="吹き出し"/>
          <p:cNvSpPr/>
          <p:nvPr/>
        </p:nvSpPr>
        <p:spPr>
          <a:xfrm>
            <a:off x="8548101" y="3123119"/>
            <a:ext cx="21514198" cy="12191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44" y="0"/>
                </a:moveTo>
                <a:cubicBezTo>
                  <a:pt x="5079" y="0"/>
                  <a:pt x="4216" y="1523"/>
                  <a:pt x="4216" y="3402"/>
                </a:cubicBezTo>
                <a:lnTo>
                  <a:pt x="4216" y="13221"/>
                </a:lnTo>
                <a:lnTo>
                  <a:pt x="0" y="15984"/>
                </a:lnTo>
                <a:lnTo>
                  <a:pt x="4216" y="15298"/>
                </a:lnTo>
                <a:lnTo>
                  <a:pt x="4216" y="18198"/>
                </a:lnTo>
                <a:cubicBezTo>
                  <a:pt x="4216" y="20077"/>
                  <a:pt x="5079" y="21600"/>
                  <a:pt x="6144" y="21600"/>
                </a:cubicBezTo>
                <a:lnTo>
                  <a:pt x="19672" y="21600"/>
                </a:lnTo>
                <a:cubicBezTo>
                  <a:pt x="20737" y="21600"/>
                  <a:pt x="21600" y="20077"/>
                  <a:pt x="21600" y="18198"/>
                </a:cubicBezTo>
                <a:lnTo>
                  <a:pt x="21600" y="3402"/>
                </a:lnTo>
                <a:cubicBezTo>
                  <a:pt x="21600" y="1523"/>
                  <a:pt x="20737" y="0"/>
                  <a:pt x="19672" y="0"/>
                </a:cubicBezTo>
                <a:lnTo>
                  <a:pt x="6144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18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35030" y="4362906"/>
            <a:ext cx="5108218" cy="11836112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4…"/>
          <p:cNvSpPr txBox="1"/>
          <p:nvPr/>
        </p:nvSpPr>
        <p:spPr>
          <a:xfrm>
            <a:off x="21072533" y="4701810"/>
            <a:ext cx="1374776" cy="1050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87" name="0…"/>
          <p:cNvSpPr txBox="1"/>
          <p:nvPr/>
        </p:nvSpPr>
        <p:spPr>
          <a:xfrm>
            <a:off x="14070739" y="4737529"/>
            <a:ext cx="1374776" cy="1050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88" name="Address"/>
          <p:cNvSpPr txBox="1"/>
          <p:nvPr/>
        </p:nvSpPr>
        <p:spPr>
          <a:xfrm>
            <a:off x="13544132" y="3474885"/>
            <a:ext cx="278066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Address</a:t>
            </a:r>
          </a:p>
        </p:txBody>
      </p:sp>
      <p:sp>
        <p:nvSpPr>
          <p:cNvPr id="1189" name="Member"/>
          <p:cNvSpPr txBox="1"/>
          <p:nvPr/>
        </p:nvSpPr>
        <p:spPr>
          <a:xfrm>
            <a:off x="20487381" y="3474885"/>
            <a:ext cx="27768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Member</a:t>
            </a:r>
          </a:p>
        </p:txBody>
      </p:sp>
      <p:sp>
        <p:nvSpPr>
          <p:cNvPr id="1190" name="Computer memorise…"/>
          <p:cNvSpPr txBox="1"/>
          <p:nvPr/>
        </p:nvSpPr>
        <p:spPr>
          <a:xfrm>
            <a:off x="1321374" y="3271285"/>
            <a:ext cx="10253600" cy="661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Computer memorise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by exists or not.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Each one called 1 bit.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 have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32768bit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I remembered it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remembered it</a:t>
            </a:r>
          </a:p>
        </p:txBody>
      </p:sp>
      <p:sp>
        <p:nvSpPr>
          <p:cNvPr id="1195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40794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19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8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20 LC X,5:?”c”"/>
          <p:cNvSpPr txBox="1"/>
          <p:nvPr/>
        </p:nvSpPr>
        <p:spPr>
          <a:xfrm>
            <a:off x="3597175" y="5207338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201" name="My character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My character</a:t>
            </a:r>
          </a:p>
        </p:txBody>
      </p:sp>
      <p:sp>
        <p:nvSpPr>
          <p:cNvPr id="1202" name="Alt+C…"/>
          <p:cNvSpPr txBox="1"/>
          <p:nvPr/>
        </p:nvSpPr>
        <p:spPr>
          <a:xfrm>
            <a:off x="15750179" y="7666970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Cat</a:t>
            </a:r>
          </a:p>
        </p:txBody>
      </p:sp>
      <p:sp>
        <p:nvSpPr>
          <p:cNvPr id="1203" name="Double quote…"/>
          <p:cNvSpPr txBox="1"/>
          <p:nvPr/>
        </p:nvSpPr>
        <p:spPr>
          <a:xfrm>
            <a:off x="14577414" y="2260908"/>
            <a:ext cx="4993279" cy="148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772239">
              <a:defRPr sz="423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Double quote</a:t>
            </a:r>
          </a:p>
          <a:p>
            <a:pPr defTabSz="772239">
              <a:defRPr sz="423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04" name="矢印"/>
          <p:cNvSpPr/>
          <p:nvPr/>
        </p:nvSpPr>
        <p:spPr>
          <a:xfrm rot="16200000">
            <a:off x="16571990" y="6598245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5" name="矢印"/>
          <p:cNvSpPr/>
          <p:nvPr/>
        </p:nvSpPr>
        <p:spPr>
          <a:xfrm flipH="1" rot="16200000">
            <a:off x="15321833" y="4014589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6" name="矢印"/>
          <p:cNvSpPr/>
          <p:nvPr/>
        </p:nvSpPr>
        <p:spPr>
          <a:xfrm flipH="1" rot="16200000">
            <a:off x="17476865" y="4014589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7" name="矢印"/>
          <p:cNvSpPr/>
          <p:nvPr/>
        </p:nvSpPr>
        <p:spPr>
          <a:xfrm rot="16200000">
            <a:off x="14393146" y="6598245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8" name="Question…"/>
          <p:cNvSpPr txBox="1"/>
          <p:nvPr/>
        </p:nvSpPr>
        <p:spPr>
          <a:xfrm>
            <a:off x="11719913" y="7666970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Question</a:t>
            </a:r>
          </a:p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09" name="Conma…"/>
          <p:cNvSpPr txBox="1"/>
          <p:nvPr/>
        </p:nvSpPr>
        <p:spPr>
          <a:xfrm>
            <a:off x="9993550" y="1668043"/>
            <a:ext cx="2013740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r" defTabSz="821531">
              <a:defRPr sz="3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Conma</a:t>
            </a:r>
          </a:p>
          <a:p>
            <a:pPr algn="r" defTabSz="821531">
              <a:defRPr sz="3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210" name="矢印"/>
          <p:cNvSpPr/>
          <p:nvPr/>
        </p:nvSpPr>
        <p:spPr>
          <a:xfrm flipH="1" rot="16200000">
            <a:off x="11095115" y="4062214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14" name="グループ"/>
          <p:cNvGrpSpPr/>
          <p:nvPr/>
        </p:nvGrpSpPr>
        <p:grpSpPr>
          <a:xfrm>
            <a:off x="18710476" y="5238383"/>
            <a:ext cx="1253924" cy="1303160"/>
            <a:chOff x="0" y="0"/>
            <a:chExt cx="1253923" cy="1303158"/>
          </a:xfrm>
        </p:grpSpPr>
        <p:sp>
          <p:nvSpPr>
            <p:cNvPr id="1211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2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15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7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18" name="Colon…"/>
          <p:cNvSpPr txBox="1"/>
          <p:nvPr/>
        </p:nvSpPr>
        <p:spPr>
          <a:xfrm>
            <a:off x="12644135" y="1668043"/>
            <a:ext cx="2013740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Colon</a:t>
            </a:r>
          </a:p>
          <a:p>
            <a:pPr defTabSz="821531">
              <a:defRPr sz="3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19" name="矢印"/>
          <p:cNvSpPr/>
          <p:nvPr/>
        </p:nvSpPr>
        <p:spPr>
          <a:xfrm flipH="1" rot="16200000">
            <a:off x="13238240" y="4062214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20" name="円形"/>
          <p:cNvSpPr/>
          <p:nvPr/>
        </p:nvSpPr>
        <p:spPr>
          <a:xfrm>
            <a:off x="8318510" y="10290523"/>
            <a:ext cx="2661281" cy="26612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1" name="Symbols"/>
          <p:cNvSpPr txBox="1"/>
          <p:nvPr/>
        </p:nvSpPr>
        <p:spPr>
          <a:xfrm>
            <a:off x="8139917" y="8670349"/>
            <a:ext cx="3018468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714732">
              <a:defRPr sz="487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Symbols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てきキャラ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224" name="30 LC RND(32),23:?”*”"/>
          <p:cNvSpPr txBox="1"/>
          <p:nvPr/>
        </p:nvSpPr>
        <p:spPr>
          <a:xfrm>
            <a:off x="3249057" y="4702174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225" name="Bracket…"/>
          <p:cNvSpPr txBox="1"/>
          <p:nvPr/>
        </p:nvSpPr>
        <p:spPr>
          <a:xfrm>
            <a:off x="8197849" y="110518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640794">
              <a:defRPr sz="54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640794">
              <a:defRPr sz="54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26" name="矢印"/>
          <p:cNvSpPr/>
          <p:nvPr/>
        </p:nvSpPr>
        <p:spPr>
          <a:xfrm flipH="1" rot="16200000">
            <a:off x="10475990" y="3597870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27" name="Bracket…"/>
          <p:cNvSpPr txBox="1"/>
          <p:nvPr/>
        </p:nvSpPr>
        <p:spPr>
          <a:xfrm>
            <a:off x="12936047" y="110518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591502">
              <a:defRPr sz="50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4592" defTabSz="591502">
              <a:defRPr sz="50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Bracket</a:t>
            </a:r>
          </a:p>
          <a:p>
            <a:pPr lvl="1"/>
            <a:r>
              <a:t>Shift+0</a:t>
            </a:r>
          </a:p>
        </p:txBody>
      </p:sp>
      <p:sp>
        <p:nvSpPr>
          <p:cNvPr id="1228" name="矢印"/>
          <p:cNvSpPr/>
          <p:nvPr/>
        </p:nvSpPr>
        <p:spPr>
          <a:xfrm flipH="1" rot="16200000">
            <a:off x="12832937" y="351452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29" name="(&lt;)…"/>
          <p:cNvSpPr txBox="1"/>
          <p:nvPr/>
        </p:nvSpPr>
        <p:spPr>
          <a:xfrm>
            <a:off x="12717708" y="6264087"/>
            <a:ext cx="2711938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599717">
              <a:defRPr sz="511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599717">
              <a:defRPr sz="511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Comma</a:t>
            </a:r>
          </a:p>
        </p:txBody>
      </p:sp>
      <p:sp>
        <p:nvSpPr>
          <p:cNvPr id="1230" name="矢印"/>
          <p:cNvSpPr/>
          <p:nvPr/>
        </p:nvSpPr>
        <p:spPr>
          <a:xfrm rot="16200000">
            <a:off x="13571615" y="5818386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31" name="Shift+8…"/>
          <p:cNvSpPr txBox="1"/>
          <p:nvPr/>
        </p:nvSpPr>
        <p:spPr>
          <a:xfrm>
            <a:off x="17077818" y="6264087"/>
            <a:ext cx="3778655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Asterisk</a:t>
            </a:r>
          </a:p>
        </p:txBody>
      </p:sp>
      <p:sp>
        <p:nvSpPr>
          <p:cNvPr id="1232" name="矢印"/>
          <p:cNvSpPr/>
          <p:nvPr/>
        </p:nvSpPr>
        <p:spPr>
          <a:xfrm rot="16200000">
            <a:off x="18465083" y="581838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33" name="Double quote…"/>
          <p:cNvSpPr txBox="1"/>
          <p:nvPr/>
        </p:nvSpPr>
        <p:spPr>
          <a:xfrm>
            <a:off x="16470507" y="1333127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Double quote</a:t>
            </a:r>
          </a:p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34" name="矢印"/>
          <p:cNvSpPr/>
          <p:nvPr/>
        </p:nvSpPr>
        <p:spPr>
          <a:xfrm flipH="1" rot="16200000">
            <a:off x="17512583" y="3490714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35" name="矢印"/>
          <p:cNvSpPr/>
          <p:nvPr/>
        </p:nvSpPr>
        <p:spPr>
          <a:xfrm flipH="1" rot="16200000">
            <a:off x="19143740" y="3514526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39" name="グループ"/>
          <p:cNvGrpSpPr/>
          <p:nvPr/>
        </p:nvGrpSpPr>
        <p:grpSpPr>
          <a:xfrm>
            <a:off x="20230509" y="4622889"/>
            <a:ext cx="966188" cy="1004126"/>
            <a:chOff x="0" y="0"/>
            <a:chExt cx="966187" cy="1004124"/>
          </a:xfrm>
        </p:grpSpPr>
        <p:sp>
          <p:nvSpPr>
            <p:cNvPr id="1236" name="四角形"/>
            <p:cNvSpPr/>
            <p:nvPr/>
          </p:nvSpPr>
          <p:spPr>
            <a:xfrm>
              <a:off x="0" y="0"/>
              <a:ext cx="966188" cy="10041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7" name="線"/>
            <p:cNvSpPr/>
            <p:nvPr/>
          </p:nvSpPr>
          <p:spPr>
            <a:xfrm flipH="1" flipV="1">
              <a:off x="137392" y="678087"/>
              <a:ext cx="59793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8" name="線"/>
            <p:cNvSpPr/>
            <p:nvPr/>
          </p:nvSpPr>
          <p:spPr>
            <a:xfrm flipH="1">
              <a:off x="706557" y="272536"/>
              <a:ext cx="3159" cy="4438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40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2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43" name="Press and hold"/>
          <p:cNvSpPr txBox="1"/>
          <p:nvPr/>
        </p:nvSpPr>
        <p:spPr>
          <a:xfrm>
            <a:off x="6402213" y="8115731"/>
            <a:ext cx="5491940" cy="203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and hold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！？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246" name="40 GOTO20"/>
          <p:cNvSpPr txBox="1"/>
          <p:nvPr/>
        </p:nvSpPr>
        <p:spPr>
          <a:xfrm>
            <a:off x="3249057" y="4702174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2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9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53" name="グループ"/>
          <p:cNvGrpSpPr/>
          <p:nvPr/>
        </p:nvGrpSpPr>
        <p:grpSpPr>
          <a:xfrm>
            <a:off x="10692345" y="4826765"/>
            <a:ext cx="586624" cy="609657"/>
            <a:chOff x="0" y="0"/>
            <a:chExt cx="586622" cy="609656"/>
          </a:xfrm>
        </p:grpSpPr>
        <p:sp>
          <p:nvSpPr>
            <p:cNvPr id="1250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1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2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[ESC]key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[ESC]key</a:t>
            </a:r>
          </a:p>
        </p:txBody>
      </p:sp>
      <p:pic>
        <p:nvPicPr>
          <p:cNvPr id="12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257" name="ESC key to stop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ESC key to stop</a:t>
            </a:r>
          </a:p>
        </p:txBody>
      </p:sp>
      <p:pic>
        <p:nvPicPr>
          <p:cNvPr id="12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5698904" y="8455228"/>
            <a:ext cx="12409669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円形"/>
          <p:cNvSpPr/>
          <p:nvPr/>
        </p:nvSpPr>
        <p:spPr>
          <a:xfrm>
            <a:off x="5881687" y="8400324"/>
            <a:ext cx="1446145" cy="144614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IchigoJam…"/>
          <p:cNvSpPr txBox="1"/>
          <p:nvPr>
            <p:ph type="title"/>
          </p:nvPr>
        </p:nvSpPr>
        <p:spPr>
          <a:xfrm>
            <a:off x="12013392" y="3382888"/>
            <a:ext cx="11428231" cy="6629754"/>
          </a:xfrm>
          <a:prstGeom prst="rect">
            <a:avLst/>
          </a:prstGeom>
        </p:spPr>
        <p:txBody>
          <a:bodyPr/>
          <a:lstStyle/>
          <a:p>
            <a:pPr defTabSz="583287">
              <a:defRPr sz="10650"/>
            </a:pPr>
            <a:r>
              <a:t>IchigoJam</a:t>
            </a:r>
          </a:p>
          <a:p>
            <a:pPr defTabSz="583287">
              <a:defRPr sz="10650"/>
            </a:pPr>
            <a:r>
              <a:t>= Strawberry Jam</a:t>
            </a:r>
          </a:p>
          <a:p>
            <a:pPr defTabSz="583287">
              <a:defRPr sz="10650"/>
            </a:pPr>
            <a:r>
              <a:t>&amp;</a:t>
            </a:r>
          </a:p>
          <a:p>
            <a:pPr defTabSz="583287">
              <a:defRPr sz="10650"/>
            </a:pPr>
            <a:r>
              <a:t>$15 PC</a:t>
            </a:r>
          </a:p>
        </p:txBody>
      </p:sp>
      <p:sp>
        <p:nvSpPr>
          <p:cNvPr id="270" name="テキスト"/>
          <p:cNvSpPr txBox="1"/>
          <p:nvPr/>
        </p:nvSpPr>
        <p:spPr>
          <a:xfrm>
            <a:off x="5689600" y="152400"/>
            <a:ext cx="12700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27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741" y="2111649"/>
            <a:ext cx="9559981" cy="9559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Too fast?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Too fast?</a:t>
            </a:r>
          </a:p>
        </p:txBody>
      </p:sp>
      <p:sp>
        <p:nvSpPr>
          <p:cNvPr id="1264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40794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2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7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35 WAIT3"/>
          <p:cNvSpPr txBox="1"/>
          <p:nvPr/>
        </p:nvSpPr>
        <p:spPr>
          <a:xfrm>
            <a:off x="3249057" y="5321299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70" name="Modifying speed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Modifying speed</a:t>
            </a:r>
          </a:p>
        </p:txBody>
      </p:sp>
      <p:pic>
        <p:nvPicPr>
          <p:cNvPr id="12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72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3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77" name="グループ"/>
          <p:cNvGrpSpPr/>
          <p:nvPr/>
        </p:nvGrpSpPr>
        <p:grpSpPr>
          <a:xfrm>
            <a:off x="9894627" y="5410172"/>
            <a:ext cx="586624" cy="609657"/>
            <a:chOff x="0" y="0"/>
            <a:chExt cx="586622" cy="609656"/>
          </a:xfrm>
        </p:grpSpPr>
        <p:sp>
          <p:nvSpPr>
            <p:cNvPr id="1274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5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6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36 X=X-BTN(28)+BTN(29)"/>
          <p:cNvSpPr txBox="1"/>
          <p:nvPr/>
        </p:nvSpPr>
        <p:spPr>
          <a:xfrm>
            <a:off x="3088323" y="5279628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80" name="Move by cursor…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Move by cursor</a:t>
            </a:r>
          </a:p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left: 28 right: 29</a:t>
            </a:r>
          </a:p>
        </p:txBody>
      </p:sp>
      <p:sp>
        <p:nvSpPr>
          <p:cNvPr id="1281" name="Stop（ESC）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Stop（ESC）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List（F4）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Run（F5）</a:t>
            </a:r>
          </a:p>
        </p:txBody>
      </p:sp>
      <p:sp>
        <p:nvSpPr>
          <p:cNvPr id="1282" name="(Shift+=)…"/>
          <p:cNvSpPr txBox="1"/>
          <p:nvPr/>
        </p:nvSpPr>
        <p:spPr>
          <a:xfrm>
            <a:off x="13144895" y="662968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Plus</a:t>
            </a:r>
          </a:p>
        </p:txBody>
      </p:sp>
      <p:sp>
        <p:nvSpPr>
          <p:cNvPr id="1283" name="矢印"/>
          <p:cNvSpPr/>
          <p:nvPr/>
        </p:nvSpPr>
        <p:spPr>
          <a:xfrm rot="16200000">
            <a:off x="14280035" y="6232151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84" name="Bracket…"/>
          <p:cNvSpPr txBox="1"/>
          <p:nvPr/>
        </p:nvSpPr>
        <p:spPr>
          <a:xfrm>
            <a:off x="9555161" y="1791368"/>
            <a:ext cx="3274408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85" name="矢印"/>
          <p:cNvSpPr/>
          <p:nvPr/>
        </p:nvSpPr>
        <p:spPr>
          <a:xfrm flipH="1" rot="16200000">
            <a:off x="11166552" y="4197445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86" name="Bracket…"/>
          <p:cNvSpPr txBox="1"/>
          <p:nvPr/>
        </p:nvSpPr>
        <p:spPr>
          <a:xfrm>
            <a:off x="13144895" y="179136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87" name="矢印"/>
          <p:cNvSpPr/>
          <p:nvPr/>
        </p:nvSpPr>
        <p:spPr>
          <a:xfrm flipH="1" rot="16200000">
            <a:off x="13452062" y="4203398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91" name="グループ"/>
          <p:cNvGrpSpPr/>
          <p:nvPr/>
        </p:nvGrpSpPr>
        <p:grpSpPr>
          <a:xfrm>
            <a:off x="20663830" y="5386359"/>
            <a:ext cx="586623" cy="609658"/>
            <a:chOff x="0" y="0"/>
            <a:chExt cx="586622" cy="609656"/>
          </a:xfrm>
        </p:grpSpPr>
        <p:sp>
          <p:nvSpPr>
            <p:cNvPr id="1288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9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0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39 IF SCR(X,5) END"/>
          <p:cNvSpPr txBox="1"/>
          <p:nvPr/>
        </p:nvSpPr>
        <p:spPr>
          <a:xfrm>
            <a:off x="3249057" y="5222875"/>
            <a:ext cx="1788588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94" name="Hit test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Hit test</a:t>
            </a:r>
          </a:p>
        </p:txBody>
      </p:sp>
      <p:sp>
        <p:nvSpPr>
          <p:cNvPr id="1295" name="Stop（ESC）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Stop（ESC）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List（F4）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Run（F5）</a:t>
            </a:r>
          </a:p>
        </p:txBody>
      </p:sp>
      <p:sp>
        <p:nvSpPr>
          <p:cNvPr id="1296" name="Bracket…"/>
          <p:cNvSpPr txBox="1"/>
          <p:nvPr/>
        </p:nvSpPr>
        <p:spPr>
          <a:xfrm>
            <a:off x="9695051" y="1817015"/>
            <a:ext cx="3274407" cy="2599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97" name="矢印"/>
          <p:cNvSpPr/>
          <p:nvPr/>
        </p:nvSpPr>
        <p:spPr>
          <a:xfrm flipH="1" rot="16200000">
            <a:off x="11306442" y="4223093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98" name="Bracket…"/>
          <p:cNvSpPr txBox="1"/>
          <p:nvPr/>
        </p:nvSpPr>
        <p:spPr>
          <a:xfrm>
            <a:off x="14380278" y="1864029"/>
            <a:ext cx="3274408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99" name="矢印"/>
          <p:cNvSpPr/>
          <p:nvPr/>
        </p:nvSpPr>
        <p:spPr>
          <a:xfrm flipH="1" rot="16200000">
            <a:off x="14687446" y="4276059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303" name="グループ"/>
          <p:cNvGrpSpPr/>
          <p:nvPr/>
        </p:nvGrpSpPr>
        <p:grpSpPr>
          <a:xfrm>
            <a:off x="19616675" y="5321272"/>
            <a:ext cx="586623" cy="609657"/>
            <a:chOff x="0" y="0"/>
            <a:chExt cx="586622" cy="609656"/>
          </a:xfrm>
        </p:grpSpPr>
        <p:sp>
          <p:nvSpPr>
            <p:cNvPr id="1300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1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2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I made a Game!?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I made a Game!?</a:t>
            </a:r>
          </a:p>
        </p:txBody>
      </p:sp>
      <p:pic>
        <p:nvPicPr>
          <p:cNvPr id="13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There is a BUG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There is a BUG</a:t>
            </a:r>
          </a:p>
        </p:txBody>
      </p:sp>
      <p:pic>
        <p:nvPicPr>
          <p:cNvPr id="130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38 X=X&amp;31"/>
          <p:cNvSpPr txBox="1"/>
          <p:nvPr/>
        </p:nvSpPr>
        <p:spPr>
          <a:xfrm>
            <a:off x="4301990" y="5110162"/>
            <a:ext cx="1788588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lnSpc>
                <a:spcPct val="15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X=X&amp;31</a:t>
            </a:r>
          </a:p>
        </p:txBody>
      </p:sp>
      <p:sp>
        <p:nvSpPr>
          <p:cNvPr id="1312" name="Let’s fix a bug!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Let’s fix a bug!</a:t>
            </a:r>
          </a:p>
        </p:txBody>
      </p:sp>
      <p:sp>
        <p:nvSpPr>
          <p:cNvPr id="1313" name="after modifying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after 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  <p:sp>
        <p:nvSpPr>
          <p:cNvPr id="1314" name="Shift+7…"/>
          <p:cNvSpPr txBox="1"/>
          <p:nvPr/>
        </p:nvSpPr>
        <p:spPr>
          <a:xfrm>
            <a:off x="8616380" y="6767287"/>
            <a:ext cx="2972286" cy="2599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And</a:t>
            </a:r>
          </a:p>
        </p:txBody>
      </p:sp>
      <p:sp>
        <p:nvSpPr>
          <p:cNvPr id="1315" name="矢印"/>
          <p:cNvSpPr/>
          <p:nvPr/>
        </p:nvSpPr>
        <p:spPr>
          <a:xfrm rot="16200000">
            <a:off x="9600459" y="6387071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16" name="Equal…"/>
          <p:cNvSpPr txBox="1"/>
          <p:nvPr/>
        </p:nvSpPr>
        <p:spPr>
          <a:xfrm>
            <a:off x="6569743" y="1553897"/>
            <a:ext cx="338351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Equal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317" name="矢印"/>
          <p:cNvSpPr/>
          <p:nvPr/>
        </p:nvSpPr>
        <p:spPr>
          <a:xfrm flipH="1" rot="16200000">
            <a:off x="7759439" y="4067130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321" name="グループ"/>
          <p:cNvGrpSpPr/>
          <p:nvPr/>
        </p:nvGrpSpPr>
        <p:grpSpPr>
          <a:xfrm>
            <a:off x="12951622" y="5321272"/>
            <a:ext cx="586624" cy="609657"/>
            <a:chOff x="0" y="0"/>
            <a:chExt cx="586622" cy="609656"/>
          </a:xfrm>
        </p:grpSpPr>
        <p:sp>
          <p:nvSpPr>
            <p:cNvPr id="1318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9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0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I made a GAME!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I made a GAME!</a:t>
            </a:r>
          </a:p>
        </p:txBody>
      </p:sp>
      <p:pic>
        <p:nvPicPr>
          <p:cNvPr id="13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eSports!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eSports!</a:t>
            </a:r>
          </a:p>
        </p:txBody>
      </p:sp>
      <p:pic>
        <p:nvPicPr>
          <p:cNvPr id="13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Basic of Apps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Basic of Apps</a:t>
            </a:r>
          </a:p>
        </p:txBody>
      </p:sp>
      <p:sp>
        <p:nvSpPr>
          <p:cNvPr id="1330" name="10 CLS:X=15…"/>
          <p:cNvSpPr txBox="1"/>
          <p:nvPr/>
        </p:nvSpPr>
        <p:spPr>
          <a:xfrm>
            <a:off x="1586246" y="2613287"/>
            <a:ext cx="21211508" cy="86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331" name="線"/>
          <p:cNvSpPr/>
          <p:nvPr/>
        </p:nvSpPr>
        <p:spPr>
          <a:xfrm>
            <a:off x="12917325" y="3693710"/>
            <a:ext cx="8089826" cy="1"/>
          </a:xfrm>
          <a:prstGeom prst="line">
            <a:avLst/>
          </a:prstGeom>
          <a:ln w="101600">
            <a:solidFill>
              <a:srgbClr val="0365C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2" name="線"/>
          <p:cNvSpPr/>
          <p:nvPr/>
        </p:nvSpPr>
        <p:spPr>
          <a:xfrm>
            <a:off x="20938578" y="3626258"/>
            <a:ext cx="1" cy="4152084"/>
          </a:xfrm>
          <a:prstGeom prst="line">
            <a:avLst/>
          </a:prstGeom>
          <a:ln w="101600">
            <a:solidFill>
              <a:srgbClr val="0365C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3" name="線"/>
          <p:cNvSpPr/>
          <p:nvPr/>
        </p:nvSpPr>
        <p:spPr>
          <a:xfrm flipH="1">
            <a:off x="15466863" y="6963435"/>
            <a:ext cx="2190511" cy="1"/>
          </a:xfrm>
          <a:prstGeom prst="line">
            <a:avLst/>
          </a:prstGeom>
          <a:ln w="101600">
            <a:solidFill>
              <a:srgbClr val="C82506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4" name="If there are something in my position, then END"/>
          <p:cNvSpPr txBox="1"/>
          <p:nvPr/>
        </p:nvSpPr>
        <p:spPr>
          <a:xfrm>
            <a:off x="4277132" y="8753341"/>
            <a:ext cx="11362445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If there are something in my position, then END</a:t>
            </a:r>
          </a:p>
        </p:txBody>
      </p:sp>
      <p:sp>
        <p:nvSpPr>
          <p:cNvPr id="1335" name="Setup ( First time only)"/>
          <p:cNvSpPr txBox="1"/>
          <p:nvPr/>
        </p:nvSpPr>
        <p:spPr>
          <a:xfrm>
            <a:off x="12762171" y="2379795"/>
            <a:ext cx="5520569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Setup ( First time only)</a:t>
            </a:r>
          </a:p>
        </p:txBody>
      </p:sp>
      <p:sp>
        <p:nvSpPr>
          <p:cNvPr id="1336" name="線"/>
          <p:cNvSpPr/>
          <p:nvPr/>
        </p:nvSpPr>
        <p:spPr>
          <a:xfrm flipH="1">
            <a:off x="10604428" y="2881422"/>
            <a:ext cx="1790589" cy="1167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37" name="線"/>
          <p:cNvSpPr/>
          <p:nvPr/>
        </p:nvSpPr>
        <p:spPr>
          <a:xfrm flipV="1">
            <a:off x="1173381" y="3434541"/>
            <a:ext cx="1" cy="4767744"/>
          </a:xfrm>
          <a:prstGeom prst="line">
            <a:avLst/>
          </a:prstGeom>
          <a:ln w="101600">
            <a:solidFill>
              <a:srgbClr val="0365C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8" name="線"/>
          <p:cNvSpPr/>
          <p:nvPr/>
        </p:nvSpPr>
        <p:spPr>
          <a:xfrm flipV="1">
            <a:off x="1173381" y="2675686"/>
            <a:ext cx="1" cy="678657"/>
          </a:xfrm>
          <a:prstGeom prst="line">
            <a:avLst/>
          </a:prstGeom>
          <a:ln w="101600">
            <a:solidFill>
              <a:srgbClr val="00882B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9" name="線"/>
          <p:cNvSpPr/>
          <p:nvPr/>
        </p:nvSpPr>
        <p:spPr>
          <a:xfrm flipH="1" flipV="1">
            <a:off x="9715780" y="7734594"/>
            <a:ext cx="11213466" cy="1"/>
          </a:xfrm>
          <a:prstGeom prst="line">
            <a:avLst/>
          </a:prstGeom>
          <a:ln w="101600">
            <a:solidFill>
              <a:srgbClr val="0365C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40" name="KAWAKUDARI Game (Downstream)"/>
          <p:cNvSpPr txBox="1"/>
          <p:nvPr>
            <p:ph type="title"/>
          </p:nvPr>
        </p:nvSpPr>
        <p:spPr>
          <a:xfrm>
            <a:off x="4079338" y="195290"/>
            <a:ext cx="16225324" cy="184658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739378">
              <a:defRPr sz="6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KAWAKUDARI Game (Downstream)</a:t>
            </a:r>
          </a:p>
        </p:txBody>
      </p:sp>
      <p:sp>
        <p:nvSpPr>
          <p:cNvPr id="1341" name="Repeat the loop"/>
          <p:cNvSpPr txBox="1"/>
          <p:nvPr/>
        </p:nvSpPr>
        <p:spPr>
          <a:xfrm>
            <a:off x="18977613" y="7902492"/>
            <a:ext cx="392193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Repeat the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